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7" r:id="rId2"/>
    <p:sldId id="259" r:id="rId3"/>
    <p:sldId id="260" r:id="rId4"/>
    <p:sldId id="263" r:id="rId5"/>
    <p:sldId id="261" r:id="rId6"/>
    <p:sldId id="258" r:id="rId7"/>
    <p:sldId id="262" r:id="rId8"/>
    <p:sldId id="264" r:id="rId9"/>
    <p:sldId id="265" r:id="rId10"/>
    <p:sldId id="266" r:id="rId11"/>
    <p:sldId id="268" r:id="rId12"/>
    <p:sldId id="271" r:id="rId13"/>
    <p:sldId id="270"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3144" autoAdjust="0"/>
  </p:normalViewPr>
  <p:slideViewPr>
    <p:cSldViewPr snapToGrid="0">
      <p:cViewPr varScale="1">
        <p:scale>
          <a:sx n="39" d="100"/>
          <a:sy n="39" d="100"/>
        </p:scale>
        <p:origin x="5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ke van Tuinen" userId="ed22c550-b84f-4481-816d-c5ae7bd4721b" providerId="ADAL" clId="{E23F1110-92FD-45D0-B70F-F9FB484FD818}"/>
    <pc:docChg chg="modSld">
      <pc:chgData name="Hanneke van Tuinen" userId="ed22c550-b84f-4481-816d-c5ae7bd4721b" providerId="ADAL" clId="{E23F1110-92FD-45D0-B70F-F9FB484FD818}" dt="2019-09-22T11:02:31.352" v="13" actId="20577"/>
      <pc:docMkLst>
        <pc:docMk/>
      </pc:docMkLst>
      <pc:sldChg chg="modSp">
        <pc:chgData name="Hanneke van Tuinen" userId="ed22c550-b84f-4481-816d-c5ae7bd4721b" providerId="ADAL" clId="{E23F1110-92FD-45D0-B70F-F9FB484FD818}" dt="2019-09-22T11:02:01.698" v="11" actId="20577"/>
        <pc:sldMkLst>
          <pc:docMk/>
          <pc:sldMk cId="1706423412" sldId="258"/>
        </pc:sldMkLst>
        <pc:spChg chg="mod">
          <ac:chgData name="Hanneke van Tuinen" userId="ed22c550-b84f-4481-816d-c5ae7bd4721b" providerId="ADAL" clId="{E23F1110-92FD-45D0-B70F-F9FB484FD818}" dt="2019-09-22T11:02:01.698" v="11" actId="20577"/>
          <ac:spMkLst>
            <pc:docMk/>
            <pc:sldMk cId="1706423412" sldId="258"/>
            <ac:spMk id="3" creationId="{00000000-0000-0000-0000-000000000000}"/>
          </ac:spMkLst>
        </pc:spChg>
      </pc:sldChg>
      <pc:sldChg chg="modSp">
        <pc:chgData name="Hanneke van Tuinen" userId="ed22c550-b84f-4481-816d-c5ae7bd4721b" providerId="ADAL" clId="{E23F1110-92FD-45D0-B70F-F9FB484FD818}" dt="2019-09-22T11:02:31.352" v="13" actId="20577"/>
        <pc:sldMkLst>
          <pc:docMk/>
          <pc:sldMk cId="3637135326" sldId="270"/>
        </pc:sldMkLst>
        <pc:spChg chg="mod">
          <ac:chgData name="Hanneke van Tuinen" userId="ed22c550-b84f-4481-816d-c5ae7bd4721b" providerId="ADAL" clId="{E23F1110-92FD-45D0-B70F-F9FB484FD818}" dt="2019-09-22T11:02:31.352" v="13" actId="20577"/>
          <ac:spMkLst>
            <pc:docMk/>
            <pc:sldMk cId="3637135326" sldId="270"/>
            <ac:spMk id="20483" creationId="{00000000-0000-0000-0000-000000000000}"/>
          </ac:spMkLst>
        </pc:spChg>
      </pc:sldChg>
    </pc:docChg>
  </pc:docChgLst>
  <pc:docChgLst>
    <pc:chgData name="Hanneke van Tuinen" userId="ed22c550-b84f-4481-816d-c5ae7bd4721b" providerId="ADAL" clId="{FF0805E9-ECC0-40A8-840C-9A06FE9A57C8}"/>
    <pc:docChg chg="custSel modSld">
      <pc:chgData name="Hanneke van Tuinen" userId="ed22c550-b84f-4481-816d-c5ae7bd4721b" providerId="ADAL" clId="{FF0805E9-ECC0-40A8-840C-9A06FE9A57C8}" dt="2020-10-05T07:52:33.263" v="0" actId="478"/>
      <pc:docMkLst>
        <pc:docMk/>
      </pc:docMkLst>
      <pc:sldChg chg="delSp delAnim">
        <pc:chgData name="Hanneke van Tuinen" userId="ed22c550-b84f-4481-816d-c5ae7bd4721b" providerId="ADAL" clId="{FF0805E9-ECC0-40A8-840C-9A06FE9A57C8}" dt="2020-10-05T07:52:33.263" v="0" actId="478"/>
        <pc:sldMkLst>
          <pc:docMk/>
          <pc:sldMk cId="843350683" sldId="268"/>
        </pc:sldMkLst>
        <pc:picChg chg="del">
          <ac:chgData name="Hanneke van Tuinen" userId="ed22c550-b84f-4481-816d-c5ae7bd4721b" providerId="ADAL" clId="{FF0805E9-ECC0-40A8-840C-9A06FE9A57C8}" dt="2020-10-05T07:52:33.263" v="0" actId="478"/>
          <ac:picMkLst>
            <pc:docMk/>
            <pc:sldMk cId="843350683" sldId="268"/>
            <ac:picMk id="9" creationId="{276ACB04-3746-44C1-85DE-91B8E7A829D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02B3DA-6215-43B1-879F-88400AF19A37}" type="datetimeFigureOut">
              <a:rPr lang="nl-NL" smtClean="0"/>
              <a:t>5-10-2020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2B4FB-1928-44A0-B288-9CDF2D1EDD1C}" type="slidenum">
              <a:rPr lang="nl-NL" smtClean="0"/>
              <a:t>‹nr.›</a:t>
            </a:fld>
            <a:endParaRPr lang="nl-NL"/>
          </a:p>
        </p:txBody>
      </p:sp>
    </p:spTree>
    <p:extLst>
      <p:ext uri="{BB962C8B-B14F-4D97-AF65-F5344CB8AC3E}">
        <p14:creationId xmlns:p14="http://schemas.microsoft.com/office/powerpoint/2010/main" val="3339402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oogontsteking is heel typisch. De ogen zijn rood en de patiënt kan het licht niet goed verdragen. In de loop van de dagen komt de koorts op. Aan de binnenkant van de wangen zijn dan witte stippen te zien. Vervolgens komen de vlekjes: kleine, felle, rode vlekjes die met elkaar samenvloeien en waartussen ook normale huid te zien is. Door de ernstige complicaties die kunnen optreden kan mazelen zelfs leiden tot de dood. In ontwikkelingslanden is mazelen een belangrijke doodsoorzaak omdat de afweer van de kinderen daar door ondervoeding erg laag is.</a:t>
            </a:r>
          </a:p>
        </p:txBody>
      </p:sp>
      <p:sp>
        <p:nvSpPr>
          <p:cNvPr id="4" name="Tijdelijke aanduiding voor dianummer 3"/>
          <p:cNvSpPr>
            <a:spLocks noGrp="1"/>
          </p:cNvSpPr>
          <p:nvPr>
            <p:ph type="sldNum" sz="quarter" idx="5"/>
          </p:nvPr>
        </p:nvSpPr>
        <p:spPr/>
        <p:txBody>
          <a:bodyPr/>
          <a:lstStyle/>
          <a:p>
            <a:fld id="{3282B4FB-1928-44A0-B288-9CDF2D1EDD1C}" type="slidenum">
              <a:rPr lang="nl-NL" smtClean="0"/>
              <a:t>6</a:t>
            </a:fld>
            <a:endParaRPr lang="nl-NL"/>
          </a:p>
        </p:txBody>
      </p:sp>
    </p:spTree>
    <p:extLst>
      <p:ext uri="{BB962C8B-B14F-4D97-AF65-F5344CB8AC3E}">
        <p14:creationId xmlns:p14="http://schemas.microsoft.com/office/powerpoint/2010/main" val="1716196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F051D5CE-100C-4442-A64C-FB66134CED5D}" type="datetime1">
              <a:rPr lang="nl-NL" smtClean="0">
                <a:solidFill>
                  <a:prstClr val="black">
                    <a:tint val="75000"/>
                  </a:prstClr>
                </a:solidFill>
              </a:rPr>
              <a:pPr/>
              <a:t>5-10-2020</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r>
              <a:rPr lang="nl-NL">
                <a:solidFill>
                  <a:prstClr val="black">
                    <a:tint val="75000"/>
                  </a:prstClr>
                </a:solidFill>
              </a:rPr>
              <a:t>Medische Kennis</a:t>
            </a:r>
          </a:p>
        </p:txBody>
      </p:sp>
      <p:sp>
        <p:nvSpPr>
          <p:cNvPr id="6" name="Slide Number Placeholder 5"/>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541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67667D3-BA5A-480B-AFF7-2F1FDBB0EEDA}" type="datetime1">
              <a:rPr lang="nl-NL" smtClean="0">
                <a:solidFill>
                  <a:prstClr val="black">
                    <a:tint val="75000"/>
                  </a:prstClr>
                </a:solidFill>
              </a:rPr>
              <a:pPr/>
              <a:t>5-10-2020</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r>
              <a:rPr lang="nl-NL">
                <a:solidFill>
                  <a:prstClr val="black">
                    <a:tint val="75000"/>
                  </a:prstClr>
                </a:solidFill>
              </a:rPr>
              <a:t>Medische Kennis</a:t>
            </a:r>
          </a:p>
        </p:txBody>
      </p:sp>
      <p:sp>
        <p:nvSpPr>
          <p:cNvPr id="6" name="Slide Number Placeholder 5"/>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4642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924C31F-D978-49AA-AD04-2AA038090AF2}" type="datetime1">
              <a:rPr lang="nl-NL" smtClean="0">
                <a:solidFill>
                  <a:prstClr val="black">
                    <a:tint val="75000"/>
                  </a:prstClr>
                </a:solidFill>
              </a:rPr>
              <a:pPr/>
              <a:t>5-10-2020</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r>
              <a:rPr lang="nl-NL">
                <a:solidFill>
                  <a:prstClr val="black">
                    <a:tint val="75000"/>
                  </a:prstClr>
                </a:solidFill>
              </a:rPr>
              <a:t>Medische Kennis</a:t>
            </a:r>
          </a:p>
        </p:txBody>
      </p:sp>
      <p:sp>
        <p:nvSpPr>
          <p:cNvPr id="6" name="Slide Number Placeholder 5"/>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721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FAEBBAF-1AE8-48E7-B6CC-C6124744177B}" type="datetime1">
              <a:rPr lang="nl-NL" smtClean="0">
                <a:solidFill>
                  <a:prstClr val="black">
                    <a:tint val="75000"/>
                  </a:prstClr>
                </a:solidFill>
              </a:rPr>
              <a:pPr/>
              <a:t>5-10-2020</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r>
              <a:rPr lang="nl-NL">
                <a:solidFill>
                  <a:prstClr val="black">
                    <a:tint val="75000"/>
                  </a:prstClr>
                </a:solidFill>
              </a:rPr>
              <a:t>Medische Kennis</a:t>
            </a:r>
          </a:p>
        </p:txBody>
      </p:sp>
      <p:sp>
        <p:nvSpPr>
          <p:cNvPr id="6" name="Slide Number Placeholder 5"/>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7566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DD43AF49-F92C-44F5-A8E2-2F6DEF5E6266}" type="datetime1">
              <a:rPr lang="nl-NL" smtClean="0">
                <a:solidFill>
                  <a:prstClr val="black">
                    <a:tint val="75000"/>
                  </a:prstClr>
                </a:solidFill>
              </a:rPr>
              <a:pPr/>
              <a:t>5-10-2020</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r>
              <a:rPr lang="nl-NL">
                <a:solidFill>
                  <a:prstClr val="black">
                    <a:tint val="75000"/>
                  </a:prstClr>
                </a:solidFill>
              </a:rPr>
              <a:t>Medische Kennis</a:t>
            </a:r>
          </a:p>
        </p:txBody>
      </p:sp>
      <p:sp>
        <p:nvSpPr>
          <p:cNvPr id="6" name="Slide Number Placeholder 5"/>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990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EE64D98-9292-419E-AC28-A106F36FF3C3}" type="datetime1">
              <a:rPr lang="nl-NL" smtClean="0">
                <a:solidFill>
                  <a:prstClr val="black">
                    <a:tint val="75000"/>
                  </a:prstClr>
                </a:solidFill>
              </a:rPr>
              <a:pPr/>
              <a:t>5-10-2020</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r>
              <a:rPr lang="nl-NL">
                <a:solidFill>
                  <a:prstClr val="black">
                    <a:tint val="75000"/>
                  </a:prstClr>
                </a:solidFill>
              </a:rPr>
              <a:t>Medische Kennis</a:t>
            </a:r>
          </a:p>
        </p:txBody>
      </p:sp>
      <p:sp>
        <p:nvSpPr>
          <p:cNvPr id="7" name="Slide Number Placeholder 6"/>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0389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89320"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57FE5A-1170-4797-8055-C6DED6908508}" type="datetime1">
              <a:rPr lang="nl-NL" smtClean="0">
                <a:solidFill>
                  <a:prstClr val="black">
                    <a:tint val="75000"/>
                  </a:prstClr>
                </a:solidFill>
              </a:rPr>
              <a:pPr/>
              <a:t>5-10-2020</a:t>
            </a:fld>
            <a:endParaRPr lang="nl-NL">
              <a:solidFill>
                <a:prstClr val="black">
                  <a:tint val="75000"/>
                </a:prstClr>
              </a:solidFill>
            </a:endParaRPr>
          </a:p>
        </p:txBody>
      </p:sp>
      <p:sp>
        <p:nvSpPr>
          <p:cNvPr id="8" name="Footer Placeholder 7"/>
          <p:cNvSpPr>
            <a:spLocks noGrp="1"/>
          </p:cNvSpPr>
          <p:nvPr>
            <p:ph type="ftr" sz="quarter" idx="11"/>
          </p:nvPr>
        </p:nvSpPr>
        <p:spPr/>
        <p:txBody>
          <a:bodyPr/>
          <a:lstStyle/>
          <a:p>
            <a:r>
              <a:rPr lang="nl-NL">
                <a:solidFill>
                  <a:prstClr val="black">
                    <a:tint val="75000"/>
                  </a:prstClr>
                </a:solidFill>
              </a:rPr>
              <a:t>Medische Kennis</a:t>
            </a:r>
          </a:p>
        </p:txBody>
      </p:sp>
      <p:sp>
        <p:nvSpPr>
          <p:cNvPr id="9" name="Slide Number Placeholder 8"/>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4896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50E1FE3-A2A8-4EA5-B517-24E49D6F7085}" type="datetime1">
              <a:rPr lang="nl-NL" smtClean="0">
                <a:solidFill>
                  <a:prstClr val="black">
                    <a:tint val="75000"/>
                  </a:prstClr>
                </a:solidFill>
              </a:rPr>
              <a:pPr/>
              <a:t>5-10-2020</a:t>
            </a:fld>
            <a:endParaRPr lang="nl-NL">
              <a:solidFill>
                <a:prstClr val="black">
                  <a:tint val="75000"/>
                </a:prstClr>
              </a:solidFill>
            </a:endParaRPr>
          </a:p>
        </p:txBody>
      </p:sp>
      <p:sp>
        <p:nvSpPr>
          <p:cNvPr id="4" name="Footer Placeholder 3"/>
          <p:cNvSpPr>
            <a:spLocks noGrp="1"/>
          </p:cNvSpPr>
          <p:nvPr>
            <p:ph type="ftr" sz="quarter" idx="11"/>
          </p:nvPr>
        </p:nvSpPr>
        <p:spPr/>
        <p:txBody>
          <a:bodyPr/>
          <a:lstStyle/>
          <a:p>
            <a:r>
              <a:rPr lang="nl-NL">
                <a:solidFill>
                  <a:prstClr val="black">
                    <a:tint val="75000"/>
                  </a:prstClr>
                </a:solidFill>
              </a:rPr>
              <a:t>Medische Kennis</a:t>
            </a:r>
          </a:p>
        </p:txBody>
      </p:sp>
      <p:sp>
        <p:nvSpPr>
          <p:cNvPr id="5" name="Slide Number Placeholder 4"/>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91135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0C89D-4F61-4BD9-90D2-5609845A3CD4}" type="datetime1">
              <a:rPr lang="nl-NL" smtClean="0">
                <a:solidFill>
                  <a:prstClr val="black">
                    <a:tint val="75000"/>
                  </a:prstClr>
                </a:solidFill>
              </a:rPr>
              <a:pPr/>
              <a:t>5-10-2020</a:t>
            </a:fld>
            <a:endParaRPr lang="nl-NL">
              <a:solidFill>
                <a:prstClr val="black">
                  <a:tint val="75000"/>
                </a:prstClr>
              </a:solidFill>
            </a:endParaRPr>
          </a:p>
        </p:txBody>
      </p:sp>
      <p:sp>
        <p:nvSpPr>
          <p:cNvPr id="3" name="Footer Placeholder 2"/>
          <p:cNvSpPr>
            <a:spLocks noGrp="1"/>
          </p:cNvSpPr>
          <p:nvPr>
            <p:ph type="ftr" sz="quarter" idx="11"/>
          </p:nvPr>
        </p:nvSpPr>
        <p:spPr/>
        <p:txBody>
          <a:bodyPr/>
          <a:lstStyle/>
          <a:p>
            <a:r>
              <a:rPr lang="nl-NL">
                <a:solidFill>
                  <a:prstClr val="black">
                    <a:tint val="75000"/>
                  </a:prstClr>
                </a:solidFill>
              </a:rPr>
              <a:t>Medische Kennis</a:t>
            </a:r>
          </a:p>
        </p:txBody>
      </p:sp>
      <p:sp>
        <p:nvSpPr>
          <p:cNvPr id="4" name="Slide Number Placeholder 3"/>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3080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EFBC1540-FC94-4CAF-B5D8-7BEB7B444B37}" type="datetime1">
              <a:rPr lang="nl-NL" smtClean="0">
                <a:solidFill>
                  <a:prstClr val="black">
                    <a:tint val="75000"/>
                  </a:prstClr>
                </a:solidFill>
              </a:rPr>
              <a:pPr/>
              <a:t>5-10-2020</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r>
              <a:rPr lang="nl-NL">
                <a:solidFill>
                  <a:prstClr val="black">
                    <a:tint val="75000"/>
                  </a:prstClr>
                </a:solidFill>
              </a:rPr>
              <a:t>Medische Kennis</a:t>
            </a:r>
          </a:p>
        </p:txBody>
      </p:sp>
      <p:sp>
        <p:nvSpPr>
          <p:cNvPr id="7" name="Slide Number Placeholder 6"/>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1280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C5BBE44-ED83-4F52-B490-E9C23518487B}" type="datetime1">
              <a:rPr lang="nl-NL" smtClean="0">
                <a:solidFill>
                  <a:prstClr val="black">
                    <a:tint val="75000"/>
                  </a:prstClr>
                </a:solidFill>
              </a:rPr>
              <a:pPr/>
              <a:t>5-10-2020</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r>
              <a:rPr lang="nl-NL">
                <a:solidFill>
                  <a:prstClr val="black">
                    <a:tint val="75000"/>
                  </a:prstClr>
                </a:solidFill>
              </a:rPr>
              <a:t>Medische Kennis</a:t>
            </a:r>
          </a:p>
        </p:txBody>
      </p:sp>
      <p:sp>
        <p:nvSpPr>
          <p:cNvPr id="7" name="Slide Number Placeholder 6"/>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07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ACF9A51-A7D6-42BF-8089-285FB6C5518F}" type="datetime1">
              <a:rPr lang="nl-NL" smtClean="0">
                <a:solidFill>
                  <a:prstClr val="black">
                    <a:tint val="75000"/>
                  </a:prstClr>
                </a:solidFill>
              </a:rPr>
              <a:pPr/>
              <a:t>5-10-2020</a:t>
            </a:fld>
            <a:endParaRPr lang="nl-NL">
              <a:solidFill>
                <a:prstClr val="black">
                  <a:tint val="7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nl-NL">
                <a:solidFill>
                  <a:prstClr val="black">
                    <a:tint val="75000"/>
                  </a:prstClr>
                </a:solidFill>
              </a:rPr>
              <a:t>Medische Kennis</a:t>
            </a: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0502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dirty="0"/>
              <a:t>Kinderziekten</a:t>
            </a:r>
            <a:br>
              <a:rPr lang="nl-NL" dirty="0"/>
            </a:br>
            <a:r>
              <a:rPr lang="nl-NL" sz="2000" i="1" dirty="0"/>
              <a:t>Rijksvaccinatieprogramma</a:t>
            </a:r>
            <a:endParaRPr lang="nl-NL" i="1" dirty="0"/>
          </a:p>
        </p:txBody>
      </p:sp>
      <p:sp>
        <p:nvSpPr>
          <p:cNvPr id="3" name="Ondertitel 2"/>
          <p:cNvSpPr>
            <a:spLocks noGrp="1"/>
          </p:cNvSpPr>
          <p:nvPr>
            <p:ph type="subTitle" idx="1"/>
          </p:nvPr>
        </p:nvSpPr>
        <p:spPr>
          <a:xfrm>
            <a:off x="8610600" y="4960137"/>
            <a:ext cx="3365810" cy="1463040"/>
          </a:xfrm>
        </p:spPr>
        <p:txBody>
          <a:bodyPr/>
          <a:lstStyle/>
          <a:p>
            <a:pPr algn="l"/>
            <a:r>
              <a:rPr lang="nl-NL" dirty="0"/>
              <a:t>D19v + D20 regulier</a:t>
            </a:r>
          </a:p>
          <a:p>
            <a:pPr algn="l"/>
            <a:endParaRPr lang="nl-NL" u="sng" dirty="0"/>
          </a:p>
        </p:txBody>
      </p:sp>
      <p:sp>
        <p:nvSpPr>
          <p:cNvPr id="5" name="Tijdelijke aanduiding voor dianummer 4"/>
          <p:cNvSpPr>
            <a:spLocks noGrp="1"/>
          </p:cNvSpPr>
          <p:nvPr>
            <p:ph type="sldNum" sz="quarter" idx="12"/>
          </p:nvPr>
        </p:nvSpPr>
        <p:spPr/>
        <p:txBody>
          <a:bodyPr/>
          <a:lstStyle/>
          <a:p>
            <a:fld id="{CBA009E1-54C8-4E42-93A4-82F6E9795970}" type="slidenum">
              <a:rPr lang="nl-NL" smtClean="0">
                <a:solidFill>
                  <a:prstClr val="black">
                    <a:tint val="75000"/>
                  </a:prstClr>
                </a:solidFill>
              </a:rPr>
              <a:pPr/>
              <a:t>1</a:t>
            </a:fld>
            <a:endParaRPr lang="nl-NL">
              <a:solidFill>
                <a:prstClr val="black">
                  <a:tint val="75000"/>
                </a:prstClr>
              </a:solidFill>
            </a:endParaRPr>
          </a:p>
        </p:txBody>
      </p:sp>
    </p:spTree>
    <p:extLst>
      <p:ext uri="{BB962C8B-B14F-4D97-AF65-F5344CB8AC3E}">
        <p14:creationId xmlns:p14="http://schemas.microsoft.com/office/powerpoint/2010/main" val="257958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800099"/>
            <a:ext cx="5071872" cy="1199007"/>
          </a:xfrm>
        </p:spPr>
        <p:txBody>
          <a:bodyPr>
            <a:normAutofit/>
          </a:bodyPr>
          <a:lstStyle/>
          <a:p>
            <a:r>
              <a:rPr lang="nl-NL" dirty="0"/>
              <a:t>Roodvonk </a:t>
            </a:r>
            <a:br>
              <a:rPr lang="nl-NL" dirty="0"/>
            </a:br>
            <a:r>
              <a:rPr lang="nl-NL" sz="3200" i="1" dirty="0"/>
              <a:t>(scarlatina)</a:t>
            </a:r>
            <a:endParaRPr lang="nl-NL" i="1" dirty="0"/>
          </a:p>
        </p:txBody>
      </p:sp>
      <p:sp>
        <p:nvSpPr>
          <p:cNvPr id="3" name="Tijdelijke aanduiding voor inhoud 2"/>
          <p:cNvSpPr>
            <a:spLocks noGrp="1"/>
          </p:cNvSpPr>
          <p:nvPr>
            <p:ph idx="1"/>
          </p:nvPr>
        </p:nvSpPr>
        <p:spPr>
          <a:xfrm>
            <a:off x="1024128" y="2286000"/>
            <a:ext cx="5902061" cy="3931920"/>
          </a:xfrm>
        </p:spPr>
        <p:txBody>
          <a:bodyPr>
            <a:normAutofit fontScale="92500" lnSpcReduction="10000"/>
          </a:bodyPr>
          <a:lstStyle/>
          <a:p>
            <a:pPr marL="0" indent="0">
              <a:buNone/>
            </a:pPr>
            <a:r>
              <a:rPr lang="nl-NL" sz="1600" dirty="0"/>
              <a:t>Enige kinderziekte die veroorzaakt wordt door een bacterie: </a:t>
            </a:r>
            <a:r>
              <a:rPr lang="nl-NL" sz="1600" b="1" dirty="0"/>
              <a:t>streptokokken</a:t>
            </a:r>
            <a:r>
              <a:rPr lang="nl-NL" sz="1600" dirty="0"/>
              <a:t>.</a:t>
            </a:r>
          </a:p>
          <a:p>
            <a:pPr>
              <a:buFont typeface="Arial" panose="020B0604020202020204" pitchFamily="34" charset="0"/>
              <a:buChar char="•"/>
            </a:pPr>
            <a:r>
              <a:rPr lang="nl-NL" sz="1600" dirty="0"/>
              <a:t> Hevige keelpijn en koorts, soms braken. Keel en keelamandelen vaak ontstoken (tonsill</a:t>
            </a:r>
            <a:r>
              <a:rPr lang="nl-NL" sz="1600" b="1" dirty="0"/>
              <a:t>itis</a:t>
            </a:r>
            <a:r>
              <a:rPr lang="nl-NL" sz="1600" dirty="0"/>
              <a:t>)</a:t>
            </a:r>
          </a:p>
          <a:p>
            <a:pPr>
              <a:buFont typeface="Arial" panose="020B0604020202020204" pitchFamily="34" charset="0"/>
              <a:buChar char="•"/>
            </a:pPr>
            <a:r>
              <a:rPr lang="nl-NL" sz="1600" dirty="0"/>
              <a:t> Klieren van de onderkaak kunnen pijnlijk zijn en de tong is vuurrood;</a:t>
            </a:r>
          </a:p>
          <a:p>
            <a:pPr>
              <a:buFont typeface="Arial" panose="020B0604020202020204" pitchFamily="34" charset="0"/>
              <a:buChar char="•"/>
            </a:pPr>
            <a:r>
              <a:rPr lang="nl-NL" sz="1600" dirty="0"/>
              <a:t> Rozerode kippenvelachtige uitslag (voelt aan als schuurpapier);</a:t>
            </a:r>
          </a:p>
          <a:p>
            <a:pPr>
              <a:buFont typeface="Arial" panose="020B0604020202020204" pitchFamily="34" charset="0"/>
              <a:buChar char="•"/>
            </a:pPr>
            <a:r>
              <a:rPr lang="nl-NL" sz="1600" dirty="0"/>
              <a:t> Rondom de mond is de patiënt bleek;</a:t>
            </a:r>
          </a:p>
          <a:p>
            <a:pPr>
              <a:buFont typeface="Arial" panose="020B0604020202020204" pitchFamily="34" charset="0"/>
              <a:buChar char="•"/>
            </a:pPr>
            <a:r>
              <a:rPr lang="nl-NL" sz="1600" dirty="0"/>
              <a:t> Eventueel een antibiotica bij ernstige gevallen of bij verminderde  weerstand;</a:t>
            </a:r>
          </a:p>
          <a:p>
            <a:pPr>
              <a:buFont typeface="Arial" panose="020B0604020202020204" pitchFamily="34" charset="0"/>
              <a:buChar char="•"/>
            </a:pPr>
            <a:r>
              <a:rPr lang="nl-NL" sz="1600" dirty="0"/>
              <a:t> Complicaties mogelijk: abcesvorming, bijholteontsteking, oorontsteking.</a:t>
            </a:r>
          </a:p>
          <a:p>
            <a:pPr marL="0" indent="0">
              <a:buNone/>
            </a:pPr>
            <a:r>
              <a:rPr lang="nl-NL" sz="1600" i="1" dirty="0"/>
              <a:t>Na enkele weken kunnen de antistoffen die aangemaakt zijn tegen de streptokokken tijdelijk een ontsteking veroorzaken in de gewrichten (acuut reuma). Komt zelden voor.</a:t>
            </a:r>
          </a:p>
        </p:txBody>
      </p:sp>
      <p:pic>
        <p:nvPicPr>
          <p:cNvPr id="4" name="Afbeelding 3" descr="Afbeelding met binnen, persoon, person, bed&#10;&#10;Automatisch gegenereerde beschrijv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4711" y="640080"/>
            <a:ext cx="3834766" cy="5577840"/>
          </a:xfrm>
          <a:prstGeom prst="rect">
            <a:avLst/>
          </a:prstGeom>
          <a:effectLst>
            <a:softEdge rad="317500"/>
          </a:effectLst>
        </p:spPr>
      </p:pic>
      <p:sp>
        <p:nvSpPr>
          <p:cNvPr id="5" name="Tijdelijke aanduiding voor dianummer 4"/>
          <p:cNvSpPr>
            <a:spLocks noGrp="1"/>
          </p:cNvSpPr>
          <p:nvPr>
            <p:ph type="sldNum" sz="quarter" idx="12"/>
          </p:nvPr>
        </p:nvSpPr>
        <p:spPr>
          <a:xfrm>
            <a:off x="10837334" y="6470704"/>
            <a:ext cx="973666" cy="274320"/>
          </a:xfrm>
        </p:spPr>
        <p:txBody>
          <a:bodyPr>
            <a:normAutofit/>
          </a:bodyPr>
          <a:lstStyle/>
          <a:p>
            <a:pPr>
              <a:spcAft>
                <a:spcPts val="600"/>
              </a:spcAft>
            </a:pPr>
            <a:fld id="{CBA009E1-54C8-4E42-93A4-82F6E9795970}" type="slidenum">
              <a:rPr lang="nl-NL" smtClean="0"/>
              <a:pPr>
                <a:spcAft>
                  <a:spcPts val="600"/>
                </a:spcAft>
              </a:pPr>
              <a:t>10</a:t>
            </a:fld>
            <a:endParaRPr lang="nl-NL"/>
          </a:p>
        </p:txBody>
      </p:sp>
    </p:spTree>
    <p:extLst>
      <p:ext uri="{BB962C8B-B14F-4D97-AF65-F5344CB8AC3E}">
        <p14:creationId xmlns:p14="http://schemas.microsoft.com/office/powerpoint/2010/main" val="2770190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nl-NL" altLang="nl-NL" sz="3400" dirty="0"/>
              <a:t>Rijksvaccinatieprogramma (basis)</a:t>
            </a:r>
          </a:p>
        </p:txBody>
      </p:sp>
      <p:graphicFrame>
        <p:nvGraphicFramePr>
          <p:cNvPr id="2" name="Tabel 2">
            <a:extLst>
              <a:ext uri="{FF2B5EF4-FFF2-40B4-BE49-F238E27FC236}">
                <a16:creationId xmlns:a16="http://schemas.microsoft.com/office/drawing/2014/main" id="{56C2E5C2-BAFE-4742-B602-727467315F85}"/>
              </a:ext>
            </a:extLst>
          </p:cNvPr>
          <p:cNvGraphicFramePr>
            <a:graphicFrameLocks noGrp="1"/>
          </p:cNvGraphicFramePr>
          <p:nvPr>
            <p:extLst>
              <p:ext uri="{D42A27DB-BD31-4B8C-83A1-F6EECF244321}">
                <p14:modId xmlns:p14="http://schemas.microsoft.com/office/powerpoint/2010/main" val="717977117"/>
              </p:ext>
            </p:extLst>
          </p:nvPr>
        </p:nvGraphicFramePr>
        <p:xfrm>
          <a:off x="1024128" y="1968766"/>
          <a:ext cx="5071872" cy="4026220"/>
        </p:xfrm>
        <a:graphic>
          <a:graphicData uri="http://schemas.openxmlformats.org/drawingml/2006/table">
            <a:tbl>
              <a:tblPr firstRow="1" bandRow="1">
                <a:tableStyleId>{5C22544A-7EE6-4342-B048-85BDC9FD1C3A}</a:tableStyleId>
              </a:tblPr>
              <a:tblGrid>
                <a:gridCol w="2535936">
                  <a:extLst>
                    <a:ext uri="{9D8B030D-6E8A-4147-A177-3AD203B41FA5}">
                      <a16:colId xmlns:a16="http://schemas.microsoft.com/office/drawing/2014/main" val="3552659189"/>
                    </a:ext>
                  </a:extLst>
                </a:gridCol>
                <a:gridCol w="2535936">
                  <a:extLst>
                    <a:ext uri="{9D8B030D-6E8A-4147-A177-3AD203B41FA5}">
                      <a16:colId xmlns:a16="http://schemas.microsoft.com/office/drawing/2014/main" val="2169137376"/>
                    </a:ext>
                  </a:extLst>
                </a:gridCol>
              </a:tblGrid>
              <a:tr h="398384">
                <a:tc>
                  <a:txBody>
                    <a:bodyPr/>
                    <a:lstStyle/>
                    <a:p>
                      <a:r>
                        <a:rPr lang="nl-NL" sz="1400" dirty="0"/>
                        <a:t>Leeftijd</a:t>
                      </a:r>
                    </a:p>
                  </a:txBody>
                  <a:tcPr/>
                </a:tc>
                <a:tc>
                  <a:txBody>
                    <a:bodyPr/>
                    <a:lstStyle/>
                    <a:p>
                      <a:r>
                        <a:rPr lang="nl-NL" sz="1400" dirty="0"/>
                        <a:t>Soort vaccinatie</a:t>
                      </a:r>
                    </a:p>
                  </a:txBody>
                  <a:tcPr/>
                </a:tc>
                <a:extLst>
                  <a:ext uri="{0D108BD9-81ED-4DB2-BD59-A6C34878D82A}">
                    <a16:rowId xmlns:a16="http://schemas.microsoft.com/office/drawing/2014/main" val="513040477"/>
                  </a:ext>
                </a:extLst>
              </a:tr>
              <a:tr h="508575">
                <a:tc>
                  <a:txBody>
                    <a:bodyPr/>
                    <a:lstStyle/>
                    <a:p>
                      <a:r>
                        <a:rPr lang="nl-NL" sz="1400" dirty="0"/>
                        <a:t>2 maanden</a:t>
                      </a:r>
                    </a:p>
                  </a:txBody>
                  <a:tcPr/>
                </a:tc>
                <a:tc>
                  <a:txBody>
                    <a:bodyPr/>
                    <a:lstStyle/>
                    <a:p>
                      <a:r>
                        <a:rPr lang="nl-NL" sz="1400" dirty="0"/>
                        <a:t>DKTP + HIB + pneumokokken</a:t>
                      </a:r>
                    </a:p>
                  </a:txBody>
                  <a:tcPr/>
                </a:tc>
                <a:extLst>
                  <a:ext uri="{0D108BD9-81ED-4DB2-BD59-A6C34878D82A}">
                    <a16:rowId xmlns:a16="http://schemas.microsoft.com/office/drawing/2014/main" val="1790507497"/>
                  </a:ext>
                </a:extLst>
              </a:tr>
              <a:tr h="508575">
                <a:tc>
                  <a:txBody>
                    <a:bodyPr/>
                    <a:lstStyle/>
                    <a:p>
                      <a:r>
                        <a:rPr lang="nl-NL" sz="1400" dirty="0"/>
                        <a:t>3 maanden</a:t>
                      </a:r>
                    </a:p>
                  </a:txBody>
                  <a:tcPr/>
                </a:tc>
                <a:tc>
                  <a:txBody>
                    <a:bodyPr/>
                    <a:lstStyle/>
                    <a:p>
                      <a:r>
                        <a:rPr lang="nl-NL" sz="1400" dirty="0"/>
                        <a:t>DKTP + HIB + pneumokokken</a:t>
                      </a:r>
                    </a:p>
                  </a:txBody>
                  <a:tcPr/>
                </a:tc>
                <a:extLst>
                  <a:ext uri="{0D108BD9-81ED-4DB2-BD59-A6C34878D82A}">
                    <a16:rowId xmlns:a16="http://schemas.microsoft.com/office/drawing/2014/main" val="2553591637"/>
                  </a:ext>
                </a:extLst>
              </a:tr>
              <a:tr h="508575">
                <a:tc>
                  <a:txBody>
                    <a:bodyPr/>
                    <a:lstStyle/>
                    <a:p>
                      <a:r>
                        <a:rPr lang="nl-NL" sz="1400" dirty="0"/>
                        <a:t>4 maanden</a:t>
                      </a:r>
                    </a:p>
                  </a:txBody>
                  <a:tcPr/>
                </a:tc>
                <a:tc>
                  <a:txBody>
                    <a:bodyPr/>
                    <a:lstStyle/>
                    <a:p>
                      <a:r>
                        <a:rPr lang="nl-NL" sz="1400" dirty="0"/>
                        <a:t>DKTP + HIB + pneumokokken</a:t>
                      </a:r>
                    </a:p>
                  </a:txBody>
                  <a:tcPr/>
                </a:tc>
                <a:extLst>
                  <a:ext uri="{0D108BD9-81ED-4DB2-BD59-A6C34878D82A}">
                    <a16:rowId xmlns:a16="http://schemas.microsoft.com/office/drawing/2014/main" val="2602817957"/>
                  </a:ext>
                </a:extLst>
              </a:tr>
              <a:tr h="398384">
                <a:tc>
                  <a:txBody>
                    <a:bodyPr/>
                    <a:lstStyle/>
                    <a:p>
                      <a:r>
                        <a:rPr lang="nl-NL" sz="1400" dirty="0"/>
                        <a:t>11 maanden</a:t>
                      </a:r>
                    </a:p>
                  </a:txBody>
                  <a:tcPr/>
                </a:tc>
                <a:tc>
                  <a:txBody>
                    <a:bodyPr/>
                    <a:lstStyle/>
                    <a:p>
                      <a:r>
                        <a:rPr lang="nl-NL" sz="1400" dirty="0"/>
                        <a:t>DKTP + HIB</a:t>
                      </a:r>
                    </a:p>
                  </a:txBody>
                  <a:tcPr/>
                </a:tc>
                <a:extLst>
                  <a:ext uri="{0D108BD9-81ED-4DB2-BD59-A6C34878D82A}">
                    <a16:rowId xmlns:a16="http://schemas.microsoft.com/office/drawing/2014/main" val="1870261455"/>
                  </a:ext>
                </a:extLst>
              </a:tr>
              <a:tr h="508575">
                <a:tc>
                  <a:txBody>
                    <a:bodyPr/>
                    <a:lstStyle/>
                    <a:p>
                      <a:r>
                        <a:rPr lang="nl-NL" sz="1400" dirty="0"/>
                        <a:t>14 maanden</a:t>
                      </a:r>
                    </a:p>
                  </a:txBody>
                  <a:tcPr/>
                </a:tc>
                <a:tc>
                  <a:txBody>
                    <a:bodyPr/>
                    <a:lstStyle/>
                    <a:p>
                      <a:r>
                        <a:rPr lang="nl-NL" sz="1400" dirty="0"/>
                        <a:t>BMR + meningokokken C</a:t>
                      </a:r>
                    </a:p>
                  </a:txBody>
                  <a:tcPr/>
                </a:tc>
                <a:extLst>
                  <a:ext uri="{0D108BD9-81ED-4DB2-BD59-A6C34878D82A}">
                    <a16:rowId xmlns:a16="http://schemas.microsoft.com/office/drawing/2014/main" val="2335655568"/>
                  </a:ext>
                </a:extLst>
              </a:tr>
              <a:tr h="398384">
                <a:tc>
                  <a:txBody>
                    <a:bodyPr/>
                    <a:lstStyle/>
                    <a:p>
                      <a:r>
                        <a:rPr lang="nl-NL" sz="1400" dirty="0"/>
                        <a:t>4 jaar</a:t>
                      </a:r>
                    </a:p>
                  </a:txBody>
                  <a:tcPr/>
                </a:tc>
                <a:tc>
                  <a:txBody>
                    <a:bodyPr/>
                    <a:lstStyle/>
                    <a:p>
                      <a:r>
                        <a:rPr lang="nl-NL" sz="1400" dirty="0"/>
                        <a:t>DTP + kinkhoest</a:t>
                      </a:r>
                    </a:p>
                  </a:txBody>
                  <a:tcPr/>
                </a:tc>
                <a:extLst>
                  <a:ext uri="{0D108BD9-81ED-4DB2-BD59-A6C34878D82A}">
                    <a16:rowId xmlns:a16="http://schemas.microsoft.com/office/drawing/2014/main" val="2658439452"/>
                  </a:ext>
                </a:extLst>
              </a:tr>
              <a:tr h="398384">
                <a:tc>
                  <a:txBody>
                    <a:bodyPr/>
                    <a:lstStyle/>
                    <a:p>
                      <a:r>
                        <a:rPr lang="nl-NL" sz="1400" dirty="0"/>
                        <a:t>9 jaar</a:t>
                      </a:r>
                    </a:p>
                  </a:txBody>
                  <a:tcPr/>
                </a:tc>
                <a:tc>
                  <a:txBody>
                    <a:bodyPr/>
                    <a:lstStyle/>
                    <a:p>
                      <a:r>
                        <a:rPr lang="nl-NL" sz="1400" dirty="0"/>
                        <a:t>DTP + BMR</a:t>
                      </a:r>
                    </a:p>
                  </a:txBody>
                  <a:tcPr/>
                </a:tc>
                <a:extLst>
                  <a:ext uri="{0D108BD9-81ED-4DB2-BD59-A6C34878D82A}">
                    <a16:rowId xmlns:a16="http://schemas.microsoft.com/office/drawing/2014/main" val="3928918702"/>
                  </a:ext>
                </a:extLst>
              </a:tr>
              <a:tr h="398384">
                <a:tc>
                  <a:txBody>
                    <a:bodyPr/>
                    <a:lstStyle/>
                    <a:p>
                      <a:r>
                        <a:rPr lang="nl-NL" sz="1400" dirty="0"/>
                        <a:t>12 – 13 jaar (meisjes)</a:t>
                      </a:r>
                    </a:p>
                  </a:txBody>
                  <a:tcPr/>
                </a:tc>
                <a:tc>
                  <a:txBody>
                    <a:bodyPr/>
                    <a:lstStyle/>
                    <a:p>
                      <a:r>
                        <a:rPr lang="nl-NL" sz="1400" dirty="0"/>
                        <a:t>HPV</a:t>
                      </a:r>
                    </a:p>
                  </a:txBody>
                  <a:tcPr/>
                </a:tc>
                <a:extLst>
                  <a:ext uri="{0D108BD9-81ED-4DB2-BD59-A6C34878D82A}">
                    <a16:rowId xmlns:a16="http://schemas.microsoft.com/office/drawing/2014/main" val="2407427370"/>
                  </a:ext>
                </a:extLst>
              </a:tr>
            </a:tbl>
          </a:graphicData>
        </a:graphic>
      </p:graphicFrame>
    </p:spTree>
    <p:extLst>
      <p:ext uri="{BB962C8B-B14F-4D97-AF65-F5344CB8AC3E}">
        <p14:creationId xmlns:p14="http://schemas.microsoft.com/office/powerpoint/2010/main" val="843350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nl-NL" altLang="nl-NL"/>
              <a:t>Bijwerkingen</a:t>
            </a:r>
          </a:p>
        </p:txBody>
      </p:sp>
      <p:sp>
        <p:nvSpPr>
          <p:cNvPr id="21507" name="Rectangle 3"/>
          <p:cNvSpPr>
            <a:spLocks noGrp="1" noChangeArrowheads="1"/>
          </p:cNvSpPr>
          <p:nvPr>
            <p:ph idx="1"/>
          </p:nvPr>
        </p:nvSpPr>
        <p:spPr/>
        <p:txBody>
          <a:bodyPr/>
          <a:lstStyle/>
          <a:p>
            <a:pPr eaLnBrk="1" hangingPunct="1"/>
            <a:r>
              <a:rPr lang="nl-NL" altLang="nl-NL" dirty="0"/>
              <a:t>D(K)TP </a:t>
            </a:r>
          </a:p>
          <a:p>
            <a:pPr lvl="1" eaLnBrk="1" hangingPunct="1"/>
            <a:r>
              <a:rPr lang="nl-NL" altLang="nl-NL" dirty="0"/>
              <a:t>Intramusculair</a:t>
            </a:r>
          </a:p>
          <a:p>
            <a:pPr lvl="1" eaLnBrk="1" hangingPunct="1"/>
            <a:r>
              <a:rPr lang="nl-NL" altLang="nl-NL" dirty="0"/>
              <a:t>Niet erg pijnlijk</a:t>
            </a:r>
          </a:p>
          <a:p>
            <a:pPr eaLnBrk="1" hangingPunct="1"/>
            <a:r>
              <a:rPr lang="nl-NL" altLang="nl-NL" dirty="0"/>
              <a:t> BMR</a:t>
            </a:r>
          </a:p>
          <a:p>
            <a:pPr lvl="1" eaLnBrk="1" hangingPunct="1"/>
            <a:r>
              <a:rPr lang="nl-NL" altLang="nl-NL" dirty="0"/>
              <a:t>Subcutaan</a:t>
            </a:r>
          </a:p>
          <a:p>
            <a:pPr lvl="1" eaLnBrk="1" hangingPunct="1"/>
            <a:r>
              <a:rPr lang="nl-NL" altLang="nl-NL" dirty="0"/>
              <a:t>Pijnlijk, weg na een minuutje</a:t>
            </a:r>
          </a:p>
          <a:p>
            <a:pPr lvl="1" eaLnBrk="1" hangingPunct="1"/>
            <a:r>
              <a:rPr lang="nl-NL" altLang="nl-NL" dirty="0"/>
              <a:t>Na 5-12 dagen wat koortsig, hangerig, vlekjes</a:t>
            </a:r>
          </a:p>
          <a:p>
            <a:pPr eaLnBrk="1" hangingPunct="1"/>
            <a:endParaRPr lang="nl-NL" altLang="nl-NL" dirty="0"/>
          </a:p>
        </p:txBody>
      </p:sp>
    </p:spTree>
    <p:extLst>
      <p:ext uri="{BB962C8B-B14F-4D97-AF65-F5344CB8AC3E}">
        <p14:creationId xmlns:p14="http://schemas.microsoft.com/office/powerpoint/2010/main" val="289776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nl-NL" altLang="nl-NL" dirty="0"/>
              <a:t>HIB</a:t>
            </a:r>
          </a:p>
        </p:txBody>
      </p:sp>
      <p:sp>
        <p:nvSpPr>
          <p:cNvPr id="20483" name="Rectangle 3"/>
          <p:cNvSpPr>
            <a:spLocks noGrp="1" noChangeArrowheads="1"/>
          </p:cNvSpPr>
          <p:nvPr>
            <p:ph idx="1"/>
          </p:nvPr>
        </p:nvSpPr>
        <p:spPr/>
        <p:txBody>
          <a:bodyPr/>
          <a:lstStyle/>
          <a:p>
            <a:pPr eaLnBrk="1" hangingPunct="1"/>
            <a:r>
              <a:rPr lang="nl-NL" altLang="nl-NL" dirty="0" err="1"/>
              <a:t>Haemophilus</a:t>
            </a:r>
            <a:r>
              <a:rPr lang="nl-NL" altLang="nl-NL" dirty="0"/>
              <a:t> type B</a:t>
            </a:r>
          </a:p>
          <a:p>
            <a:pPr lvl="1" eaLnBrk="1" hangingPunct="1"/>
            <a:r>
              <a:rPr lang="nl-NL" altLang="nl-NL" dirty="0"/>
              <a:t>Veroorzaker bacteriële meningitis</a:t>
            </a:r>
          </a:p>
          <a:p>
            <a:pPr lvl="2" eaLnBrk="1" hangingPunct="1"/>
            <a:r>
              <a:rPr lang="nl-NL" altLang="nl-NL" dirty="0"/>
              <a:t>Blijvende beschadigingen</a:t>
            </a:r>
          </a:p>
          <a:p>
            <a:pPr lvl="3" eaLnBrk="1" hangingPunct="1"/>
            <a:r>
              <a:rPr lang="nl-NL" altLang="nl-NL" dirty="0"/>
              <a:t>Leerstoornissen, gedragsproblemen, doofheid</a:t>
            </a:r>
          </a:p>
        </p:txBody>
      </p:sp>
    </p:spTree>
    <p:extLst>
      <p:ext uri="{BB962C8B-B14F-4D97-AF65-F5344CB8AC3E}">
        <p14:creationId xmlns:p14="http://schemas.microsoft.com/office/powerpoint/2010/main" val="3637135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Invulschema kinderziekten</a:t>
            </a:r>
          </a:p>
        </p:txBody>
      </p:sp>
      <p:sp>
        <p:nvSpPr>
          <p:cNvPr id="3" name="Tijdelijke aanduiding voor inhoud 2"/>
          <p:cNvSpPr>
            <a:spLocks noGrp="1"/>
          </p:cNvSpPr>
          <p:nvPr>
            <p:ph idx="1"/>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a:solidFill>
                  <a:prstClr val="black">
                    <a:tint val="75000"/>
                  </a:prstClr>
                </a:solidFill>
              </a:rPr>
              <a:t>Medische Kennis</a:t>
            </a:r>
          </a:p>
        </p:txBody>
      </p:sp>
      <p:sp>
        <p:nvSpPr>
          <p:cNvPr id="5" name="Tijdelijke aanduiding voor dianummer 4"/>
          <p:cNvSpPr>
            <a:spLocks noGrp="1"/>
          </p:cNvSpPr>
          <p:nvPr>
            <p:ph type="sldNum" sz="quarter" idx="12"/>
          </p:nvPr>
        </p:nvSpPr>
        <p:spPr/>
        <p:txBody>
          <a:bodyPr/>
          <a:lstStyle/>
          <a:p>
            <a:fld id="{CBA009E1-54C8-4E42-93A4-82F6E9795970}" type="slidenum">
              <a:rPr lang="nl-NL" smtClean="0">
                <a:solidFill>
                  <a:prstClr val="black">
                    <a:tint val="75000"/>
                  </a:prstClr>
                </a:solidFill>
              </a:rPr>
              <a:pPr/>
              <a:t>14</a:t>
            </a:fld>
            <a:endParaRPr lang="nl-NL">
              <a:solidFill>
                <a:prstClr val="black">
                  <a:tint val="75000"/>
                </a:prstClr>
              </a:solidFill>
            </a:endParaRPr>
          </a:p>
        </p:txBody>
      </p:sp>
    </p:spTree>
    <p:extLst>
      <p:ext uri="{BB962C8B-B14F-4D97-AF65-F5344CB8AC3E}">
        <p14:creationId xmlns:p14="http://schemas.microsoft.com/office/powerpoint/2010/main" val="3610527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AF8016-E872-40F1-9B94-A35F0A8F2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24128" y="459317"/>
            <a:ext cx="4389120" cy="1749552"/>
          </a:xfrm>
        </p:spPr>
        <p:txBody>
          <a:bodyPr>
            <a:normAutofit/>
          </a:bodyPr>
          <a:lstStyle/>
          <a:p>
            <a:r>
              <a:rPr lang="nl-NL" sz="4400"/>
              <a:t>Kinderziekten</a:t>
            </a:r>
          </a:p>
        </p:txBody>
      </p:sp>
      <p:cxnSp>
        <p:nvCxnSpPr>
          <p:cNvPr id="73" name="Straight Connector 72">
            <a:extLst>
              <a:ext uri="{FF2B5EF4-FFF2-40B4-BE49-F238E27FC236}">
                <a16:creationId xmlns:a16="http://schemas.microsoft.com/office/drawing/2014/main" id="{16ADB3BB-B0A2-42C1-8E1C-C02BA2A384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1024129" y="2286000"/>
            <a:ext cx="4389120" cy="3931920"/>
          </a:xfrm>
        </p:spPr>
        <p:txBody>
          <a:bodyPr>
            <a:normAutofit/>
          </a:bodyPr>
          <a:lstStyle/>
          <a:p>
            <a:r>
              <a:rPr lang="nl-NL" sz="1800"/>
              <a:t>Ziekten met een typisch beloop</a:t>
            </a:r>
          </a:p>
          <a:p>
            <a:pPr>
              <a:buFont typeface="Arial" panose="020B0604020202020204" pitchFamily="34" charset="0"/>
              <a:buChar char="•"/>
            </a:pPr>
            <a:r>
              <a:rPr lang="nl-NL" sz="1800" b="1"/>
              <a:t>  Duur</a:t>
            </a:r>
          </a:p>
          <a:p>
            <a:pPr>
              <a:buFont typeface="Arial" panose="020B0604020202020204" pitchFamily="34" charset="0"/>
              <a:buChar char="•"/>
            </a:pPr>
            <a:r>
              <a:rPr lang="nl-NL" sz="1800" b="1"/>
              <a:t>  Koorts</a:t>
            </a:r>
          </a:p>
          <a:p>
            <a:pPr>
              <a:buFont typeface="Arial" panose="020B0604020202020204" pitchFamily="34" charset="0"/>
              <a:buChar char="•"/>
            </a:pPr>
            <a:r>
              <a:rPr lang="nl-NL" sz="1800" b="1"/>
              <a:t>  Huiduitslag</a:t>
            </a:r>
          </a:p>
          <a:p>
            <a:pPr marL="0" indent="0">
              <a:buNone/>
            </a:pPr>
            <a:r>
              <a:rPr lang="nl-NL" sz="1800"/>
              <a:t>Komen met name voor bij kinderen (maar niet </a:t>
            </a:r>
            <a:r>
              <a:rPr lang="nl-NL" sz="1800" b="1"/>
              <a:t>uitsluitend!</a:t>
            </a:r>
            <a:r>
              <a:rPr lang="nl-NL" sz="1800"/>
              <a:t>)</a:t>
            </a:r>
          </a:p>
        </p:txBody>
      </p:sp>
      <p:pic>
        <p:nvPicPr>
          <p:cNvPr id="1026" name="Picture 2" descr="Mijn kind heeft waterpokken! Wat moet ik doen? - Medi-Mere -  Huisartsenpraktijk in Almere">
            <a:extLst>
              <a:ext uri="{FF2B5EF4-FFF2-40B4-BE49-F238E27FC236}">
                <a16:creationId xmlns:a16="http://schemas.microsoft.com/office/drawing/2014/main" id="{355B0BE1-1549-4DB5-B209-7214C0F29E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387"/>
          <a:stretch/>
        </p:blipFill>
        <p:spPr bwMode="auto">
          <a:xfrm>
            <a:off x="7056116" y="960120"/>
            <a:ext cx="4175762" cy="4940852"/>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a:xfrm>
            <a:off x="10837334" y="6470704"/>
            <a:ext cx="973666" cy="274320"/>
          </a:xfrm>
        </p:spPr>
        <p:txBody>
          <a:bodyPr>
            <a:normAutofit/>
          </a:bodyPr>
          <a:lstStyle/>
          <a:p>
            <a:pPr>
              <a:spcAft>
                <a:spcPts val="600"/>
              </a:spcAft>
            </a:pPr>
            <a:fld id="{CBA009E1-54C8-4E42-93A4-82F6E9795970}" type="slidenum">
              <a:rPr lang="nl-NL" smtClean="0"/>
              <a:pPr>
                <a:spcAft>
                  <a:spcPts val="600"/>
                </a:spcAft>
              </a:pPr>
              <a:t>2</a:t>
            </a:fld>
            <a:endParaRPr lang="nl-NL"/>
          </a:p>
        </p:txBody>
      </p:sp>
    </p:spTree>
    <p:extLst>
      <p:ext uri="{BB962C8B-B14F-4D97-AF65-F5344CB8AC3E}">
        <p14:creationId xmlns:p14="http://schemas.microsoft.com/office/powerpoint/2010/main" val="4127059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Bekende kinderziekten </a:t>
            </a:r>
          </a:p>
        </p:txBody>
      </p:sp>
      <p:sp>
        <p:nvSpPr>
          <p:cNvPr id="3" name="Tijdelijke aanduiding voor inhoud 2"/>
          <p:cNvSpPr>
            <a:spLocks noGrp="1"/>
          </p:cNvSpPr>
          <p:nvPr>
            <p:ph idx="1"/>
          </p:nvPr>
        </p:nvSpPr>
        <p:spPr>
          <a:xfrm>
            <a:off x="1024128" y="2084832"/>
            <a:ext cx="10996887" cy="4023360"/>
          </a:xfrm>
        </p:spPr>
        <p:txBody>
          <a:bodyPr/>
          <a:lstStyle/>
          <a:p>
            <a:pPr marL="0" indent="0">
              <a:buNone/>
            </a:pPr>
            <a:r>
              <a:rPr lang="nl-NL" b="1" dirty="0"/>
              <a:t>Bof</a:t>
            </a:r>
            <a:r>
              <a:rPr lang="nl-NL" dirty="0"/>
              <a:t>			(zit in Rijksvaccinatieprogramma)</a:t>
            </a:r>
          </a:p>
          <a:p>
            <a:pPr marL="0" indent="0">
              <a:buNone/>
            </a:pPr>
            <a:r>
              <a:rPr lang="nl-NL" b="1" dirty="0"/>
              <a:t>Mazelen</a:t>
            </a:r>
            <a:r>
              <a:rPr lang="nl-NL" dirty="0"/>
              <a:t>		(zit in Rijksvaccinatieprogramma)</a:t>
            </a:r>
          </a:p>
          <a:p>
            <a:pPr marL="0" indent="0">
              <a:buNone/>
            </a:pPr>
            <a:r>
              <a:rPr lang="nl-NL" b="1" dirty="0"/>
              <a:t>Rodehond</a:t>
            </a:r>
            <a:r>
              <a:rPr lang="nl-NL" dirty="0"/>
              <a:t>		(zit in Rijksvaccinatieprogramma) bekend als de BMR vaccinatie</a:t>
            </a:r>
          </a:p>
          <a:p>
            <a:pPr marL="0" indent="0">
              <a:buNone/>
            </a:pPr>
            <a:r>
              <a:rPr lang="nl-NL" b="1" dirty="0"/>
              <a:t>Waterpokken</a:t>
            </a:r>
          </a:p>
          <a:p>
            <a:pPr marL="0" indent="0">
              <a:buNone/>
            </a:pPr>
            <a:r>
              <a:rPr lang="nl-NL" b="1" dirty="0"/>
              <a:t>Vijfde ziekte</a:t>
            </a:r>
          </a:p>
          <a:p>
            <a:pPr marL="0" indent="0">
              <a:buNone/>
            </a:pPr>
            <a:r>
              <a:rPr lang="nl-NL" b="1" dirty="0"/>
              <a:t>Zesde ziekte</a:t>
            </a:r>
          </a:p>
          <a:p>
            <a:pPr marL="0" indent="0">
              <a:buNone/>
            </a:pPr>
            <a:r>
              <a:rPr lang="nl-NL" b="1" dirty="0"/>
              <a:t>Roodvonk</a:t>
            </a:r>
          </a:p>
        </p:txBody>
      </p:sp>
      <p:sp>
        <p:nvSpPr>
          <p:cNvPr id="5" name="Tijdelijke aanduiding voor dianummer 4"/>
          <p:cNvSpPr>
            <a:spLocks noGrp="1"/>
          </p:cNvSpPr>
          <p:nvPr>
            <p:ph type="sldNum" sz="quarter" idx="12"/>
          </p:nvPr>
        </p:nvSpPr>
        <p:spPr/>
        <p:txBody>
          <a:bodyPr/>
          <a:lstStyle/>
          <a:p>
            <a:fld id="{CBA009E1-54C8-4E42-93A4-82F6E9795970}" type="slidenum">
              <a:rPr lang="nl-NL" smtClean="0">
                <a:solidFill>
                  <a:prstClr val="black">
                    <a:tint val="75000"/>
                  </a:prstClr>
                </a:solidFill>
              </a:rPr>
              <a:pPr/>
              <a:t>3</a:t>
            </a:fld>
            <a:endParaRPr lang="nl-NL">
              <a:solidFill>
                <a:prstClr val="black">
                  <a:tint val="75000"/>
                </a:prstClr>
              </a:solidFill>
            </a:endParaRPr>
          </a:p>
        </p:txBody>
      </p:sp>
    </p:spTree>
    <p:extLst>
      <p:ext uri="{BB962C8B-B14F-4D97-AF65-F5344CB8AC3E}">
        <p14:creationId xmlns:p14="http://schemas.microsoft.com/office/powerpoint/2010/main" val="2043195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9" y="585216"/>
            <a:ext cx="4431792" cy="1499616"/>
          </a:xfrm>
        </p:spPr>
        <p:txBody>
          <a:bodyPr>
            <a:normAutofit/>
          </a:bodyPr>
          <a:lstStyle/>
          <a:p>
            <a:r>
              <a:rPr lang="nl-NL" sz="4000" dirty="0"/>
              <a:t>Waterpokken </a:t>
            </a:r>
            <a:r>
              <a:rPr lang="nl-NL" sz="2800" i="1" dirty="0"/>
              <a:t>(varicella)</a:t>
            </a:r>
            <a:endParaRPr lang="nl-NL" sz="4000" i="1" dirty="0"/>
          </a:p>
        </p:txBody>
      </p:sp>
      <p:sp>
        <p:nvSpPr>
          <p:cNvPr id="3" name="Tijdelijke aanduiding voor inhoud 2"/>
          <p:cNvSpPr>
            <a:spLocks noGrp="1"/>
          </p:cNvSpPr>
          <p:nvPr>
            <p:ph idx="1"/>
          </p:nvPr>
        </p:nvSpPr>
        <p:spPr>
          <a:xfrm>
            <a:off x="866776" y="2190750"/>
            <a:ext cx="5517982" cy="4027170"/>
          </a:xfrm>
        </p:spPr>
        <p:txBody>
          <a:bodyPr>
            <a:normAutofit/>
          </a:bodyPr>
          <a:lstStyle/>
          <a:p>
            <a:pPr marL="0" indent="0">
              <a:buNone/>
            </a:pPr>
            <a:r>
              <a:rPr lang="nl-NL" sz="1400" dirty="0"/>
              <a:t>Deze vlekjesziekte komt het meeste voor.</a:t>
            </a:r>
          </a:p>
          <a:p>
            <a:pPr marL="0" indent="0">
              <a:buNone/>
            </a:pPr>
            <a:r>
              <a:rPr lang="nl-NL" sz="1400" b="1" dirty="0"/>
              <a:t>Symptomen:</a:t>
            </a:r>
          </a:p>
          <a:p>
            <a:pPr>
              <a:buFont typeface="Arial" panose="020B0604020202020204" pitchFamily="34" charset="0"/>
              <a:buChar char="•"/>
            </a:pPr>
            <a:r>
              <a:rPr lang="nl-NL" sz="1400" dirty="0"/>
              <a:t> Hangerig, slechte eetlust en lichte temperatuursverhoging</a:t>
            </a:r>
          </a:p>
          <a:p>
            <a:pPr>
              <a:buFont typeface="Arial" panose="020B0604020202020204" pitchFamily="34" charset="0"/>
              <a:buChar char="•"/>
            </a:pPr>
            <a:r>
              <a:rPr lang="nl-NL" sz="1400" dirty="0"/>
              <a:t>Virale infectie</a:t>
            </a:r>
          </a:p>
          <a:p>
            <a:pPr>
              <a:buFont typeface="Arial" panose="020B0604020202020204" pitchFamily="34" charset="0"/>
              <a:buChar char="•"/>
            </a:pPr>
            <a:r>
              <a:rPr lang="nl-NL" sz="1400" dirty="0"/>
              <a:t>Na 1 a 2 dagen ontstaan rode vlekjes (romp en kan uiteindelijk overal op het lichaam)</a:t>
            </a:r>
          </a:p>
          <a:p>
            <a:pPr>
              <a:buFont typeface="Arial" panose="020B0604020202020204" pitchFamily="34" charset="0"/>
              <a:buChar char="•"/>
            </a:pPr>
            <a:r>
              <a:rPr lang="nl-NL" sz="1400" dirty="0"/>
              <a:t>Let op hygiëneregels, niet krabben, voorkomen van infecties en littekens</a:t>
            </a:r>
          </a:p>
          <a:p>
            <a:pPr>
              <a:buFont typeface="Arial" panose="020B0604020202020204" pitchFamily="34" charset="0"/>
              <a:buChar char="•"/>
            </a:pPr>
            <a:r>
              <a:rPr lang="nl-NL" sz="1400" dirty="0"/>
              <a:t>Erg besmettelijk.</a:t>
            </a:r>
          </a:p>
          <a:p>
            <a:pPr marL="0" indent="0">
              <a:buNone/>
            </a:pPr>
            <a:r>
              <a:rPr lang="nl-NL" sz="1400" dirty="0"/>
              <a:t>Ziek zijn duurt enige dagen, blaasjes en korstjes zijn er gedurende 2 weken.</a:t>
            </a:r>
          </a:p>
          <a:p>
            <a:pPr marL="0" indent="0">
              <a:buNone/>
            </a:pPr>
            <a:r>
              <a:rPr lang="nl-NL" sz="1400" dirty="0"/>
              <a:t>Wat kunnen waterpokken uiteindelijk veroorzaken?</a:t>
            </a:r>
          </a:p>
        </p:txBody>
      </p:sp>
      <p:pic>
        <p:nvPicPr>
          <p:cNvPr id="7" name="Afbeelding 6" descr="Afbeelding met binnen, persoon, baby, zitten&#10;&#10;Automatisch gegenereerde beschrijving"/>
          <p:cNvPicPr>
            <a:picLocks noChangeAspect="1"/>
          </p:cNvPicPr>
          <p:nvPr/>
        </p:nvPicPr>
        <p:blipFill>
          <a:blip r:embed="rId2"/>
          <a:stretch>
            <a:fillRect/>
          </a:stretch>
        </p:blipFill>
        <p:spPr>
          <a:xfrm>
            <a:off x="6669520" y="640080"/>
            <a:ext cx="4308881" cy="5577840"/>
          </a:xfrm>
          <a:prstGeom prst="rect">
            <a:avLst/>
          </a:prstGeom>
        </p:spPr>
      </p:pic>
      <p:sp>
        <p:nvSpPr>
          <p:cNvPr id="5" name="Tijdelijke aanduiding voor dianummer 4"/>
          <p:cNvSpPr>
            <a:spLocks noGrp="1"/>
          </p:cNvSpPr>
          <p:nvPr>
            <p:ph type="sldNum" sz="quarter" idx="12"/>
          </p:nvPr>
        </p:nvSpPr>
        <p:spPr>
          <a:xfrm>
            <a:off x="10837334" y="6470704"/>
            <a:ext cx="973666" cy="274320"/>
          </a:xfrm>
        </p:spPr>
        <p:txBody>
          <a:bodyPr>
            <a:normAutofit/>
          </a:bodyPr>
          <a:lstStyle/>
          <a:p>
            <a:pPr>
              <a:spcAft>
                <a:spcPts val="600"/>
              </a:spcAft>
            </a:pPr>
            <a:fld id="{CBA009E1-54C8-4E42-93A4-82F6E9795970}" type="slidenum">
              <a:rPr lang="nl-NL" smtClean="0"/>
              <a:pPr>
                <a:spcAft>
                  <a:spcPts val="600"/>
                </a:spcAft>
              </a:pPr>
              <a:t>4</a:t>
            </a:fld>
            <a:endParaRPr lang="nl-NL"/>
          </a:p>
        </p:txBody>
      </p:sp>
      <p:sp>
        <p:nvSpPr>
          <p:cNvPr id="6" name="AutoShape 2" descr="Afbeeldingsresultaat voor waterpokken"/>
          <p:cNvSpPr>
            <a:spLocks noChangeAspect="1" noChangeArrowheads="1"/>
          </p:cNvSpPr>
          <p:nvPr/>
        </p:nvSpPr>
        <p:spPr bwMode="auto">
          <a:xfrm>
            <a:off x="323000" y="5151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001338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p:cNvPicPr>
            <a:picLocks noChangeAspect="1"/>
          </p:cNvPicPr>
          <p:nvPr/>
        </p:nvPicPr>
        <p:blipFill rotWithShape="1">
          <a:blip r:embed="rId2">
            <a:duotone>
              <a:schemeClr val="bg2">
                <a:shade val="45000"/>
                <a:satMod val="135000"/>
              </a:schemeClr>
              <a:prstClr val="white"/>
            </a:duotone>
            <a:alphaModFix amt="35000"/>
          </a:blip>
          <a:srcRect r="-1" b="15072"/>
          <a:stretch/>
        </p:blipFill>
        <p:spPr>
          <a:xfrm>
            <a:off x="20" y="-1"/>
            <a:ext cx="12188932" cy="6858000"/>
          </a:xfrm>
          <a:prstGeom prst="rect">
            <a:avLst/>
          </a:prstGeom>
        </p:spPr>
      </p:pic>
      <p:sp>
        <p:nvSpPr>
          <p:cNvPr id="2" name="Titel 1"/>
          <p:cNvSpPr>
            <a:spLocks noGrp="1"/>
          </p:cNvSpPr>
          <p:nvPr>
            <p:ph type="title"/>
          </p:nvPr>
        </p:nvSpPr>
        <p:spPr>
          <a:xfrm>
            <a:off x="643467" y="643467"/>
            <a:ext cx="3684437" cy="5571066"/>
          </a:xfrm>
        </p:spPr>
        <p:txBody>
          <a:bodyPr>
            <a:normAutofit/>
          </a:bodyPr>
          <a:lstStyle/>
          <a:p>
            <a:pPr algn="r"/>
            <a:r>
              <a:rPr lang="nl-NL"/>
              <a:t>DE BOF</a:t>
            </a:r>
          </a:p>
        </p:txBody>
      </p:sp>
      <p:cxnSp>
        <p:nvCxnSpPr>
          <p:cNvPr id="21" name="Straight Connector 20">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1371" y="643467"/>
            <a:ext cx="6574112" cy="5571066"/>
          </a:xfrm>
        </p:spPr>
        <p:txBody>
          <a:bodyPr anchor="ctr">
            <a:normAutofit/>
          </a:bodyPr>
          <a:lstStyle/>
          <a:p>
            <a:pPr marL="0" indent="0">
              <a:buNone/>
            </a:pPr>
            <a:r>
              <a:rPr lang="nl-NL" dirty="0"/>
              <a:t>De bof (parotitis </a:t>
            </a:r>
            <a:r>
              <a:rPr lang="nl-NL" dirty="0" err="1"/>
              <a:t>epidemica</a:t>
            </a:r>
            <a:r>
              <a:rPr lang="nl-NL" dirty="0"/>
              <a:t>) wordt veroorzaakt door het bofvirus. Het is een besmettelijke ziekte, die gekenmerkt wordt door een ontsteking van de speekselklier bij het oor. Mensen kunnen elkaar besmetten door hoesten en niezen.</a:t>
            </a:r>
          </a:p>
          <a:p>
            <a:pPr marL="0" indent="0">
              <a:buNone/>
            </a:pPr>
            <a:endParaRPr lang="nl-NL" dirty="0"/>
          </a:p>
          <a:p>
            <a:pPr marL="0" indent="0">
              <a:buNone/>
            </a:pPr>
            <a:r>
              <a:rPr lang="nl-NL" b="1" dirty="0"/>
              <a:t>Complicaties </a:t>
            </a:r>
            <a:r>
              <a:rPr lang="nl-NL" dirty="0"/>
              <a:t>bij de bof:</a:t>
            </a:r>
          </a:p>
          <a:p>
            <a:pPr>
              <a:buFont typeface="Arial" panose="020B0604020202020204" pitchFamily="34" charset="0"/>
              <a:buChar char="•"/>
            </a:pPr>
            <a:r>
              <a:rPr lang="nl-NL" dirty="0"/>
              <a:t> Hersenvliesontsteking;</a:t>
            </a:r>
          </a:p>
          <a:p>
            <a:pPr>
              <a:buFont typeface="Arial" panose="020B0604020202020204" pitchFamily="34" charset="0"/>
              <a:buChar char="•"/>
            </a:pPr>
            <a:r>
              <a:rPr lang="nl-NL" dirty="0"/>
              <a:t> Ontsteking inwendige geslachtsorganen (zaadbalontsteking of eierstokontsteking);</a:t>
            </a:r>
          </a:p>
          <a:p>
            <a:pPr>
              <a:buFont typeface="Arial" panose="020B0604020202020204" pitchFamily="34" charset="0"/>
              <a:buChar char="•"/>
            </a:pPr>
            <a:r>
              <a:rPr lang="nl-NL" dirty="0"/>
              <a:t> Blijvende doofheid.</a:t>
            </a:r>
          </a:p>
        </p:txBody>
      </p:sp>
      <p:sp>
        <p:nvSpPr>
          <p:cNvPr id="5" name="Tijdelijke aanduiding voor dianummer 4"/>
          <p:cNvSpPr>
            <a:spLocks noGrp="1"/>
          </p:cNvSpPr>
          <p:nvPr>
            <p:ph type="sldNum" sz="quarter" idx="12"/>
          </p:nvPr>
        </p:nvSpPr>
        <p:spPr>
          <a:xfrm>
            <a:off x="10837334" y="6470704"/>
            <a:ext cx="973666" cy="274320"/>
          </a:xfrm>
        </p:spPr>
        <p:txBody>
          <a:bodyPr>
            <a:normAutofit/>
          </a:bodyPr>
          <a:lstStyle/>
          <a:p>
            <a:pPr>
              <a:spcAft>
                <a:spcPts val="600"/>
              </a:spcAft>
            </a:pPr>
            <a:fld id="{CBA009E1-54C8-4E42-93A4-82F6E9795970}" type="slidenum">
              <a:rPr lang="nl-NL" smtClean="0"/>
              <a:pPr>
                <a:spcAft>
                  <a:spcPts val="600"/>
                </a:spcAft>
              </a:pPr>
              <a:t>5</a:t>
            </a:fld>
            <a:endParaRPr lang="nl-NL"/>
          </a:p>
        </p:txBody>
      </p:sp>
    </p:spTree>
    <p:extLst>
      <p:ext uri="{BB962C8B-B14F-4D97-AF65-F5344CB8AC3E}">
        <p14:creationId xmlns:p14="http://schemas.microsoft.com/office/powerpoint/2010/main" val="220841890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09BBBEEE-806C-4A90-8814-8CC055B2F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p:cNvSpPr>
            <a:spLocks noGrp="1"/>
          </p:cNvSpPr>
          <p:nvPr>
            <p:ph type="title"/>
          </p:nvPr>
        </p:nvSpPr>
        <p:spPr>
          <a:xfrm>
            <a:off x="1024129" y="585216"/>
            <a:ext cx="3779085" cy="1499616"/>
          </a:xfrm>
        </p:spPr>
        <p:txBody>
          <a:bodyPr>
            <a:normAutofit/>
          </a:bodyPr>
          <a:lstStyle/>
          <a:p>
            <a:r>
              <a:rPr lang="nl-NL" dirty="0">
                <a:solidFill>
                  <a:srgbClr val="FFFFFF"/>
                </a:solidFill>
              </a:rPr>
              <a:t>MAZELEN </a:t>
            </a:r>
            <a:r>
              <a:rPr lang="nl-NL" sz="3200" i="1" dirty="0">
                <a:solidFill>
                  <a:srgbClr val="FFFFFF"/>
                </a:solidFill>
              </a:rPr>
              <a:t>(</a:t>
            </a:r>
            <a:r>
              <a:rPr lang="nl-NL" sz="3200" i="1" dirty="0" err="1">
                <a:solidFill>
                  <a:srgbClr val="FFFFFF"/>
                </a:solidFill>
              </a:rPr>
              <a:t>Morbilli</a:t>
            </a:r>
            <a:r>
              <a:rPr lang="nl-NL" sz="3200" i="1" dirty="0">
                <a:solidFill>
                  <a:srgbClr val="FFFFFF"/>
                </a:solidFill>
              </a:rPr>
              <a:t>)</a:t>
            </a:r>
            <a:endParaRPr lang="nl-NL" i="1" dirty="0">
              <a:solidFill>
                <a:srgbClr val="FFFFFF"/>
              </a:solidFill>
            </a:endParaRPr>
          </a:p>
        </p:txBody>
      </p:sp>
      <p:cxnSp>
        <p:nvCxnSpPr>
          <p:cNvPr id="80" name="Straight Connector 79">
            <a:extLst>
              <a:ext uri="{FF2B5EF4-FFF2-40B4-BE49-F238E27FC236}">
                <a16:creationId xmlns:a16="http://schemas.microsoft.com/office/drawing/2014/main" id="{00C808AD-1D78-4549-AAD3-A9C0603EB5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500070" y="2139696"/>
            <a:ext cx="4515796" cy="4133088"/>
          </a:xfrm>
        </p:spPr>
        <p:txBody>
          <a:bodyPr>
            <a:normAutofit lnSpcReduction="10000"/>
          </a:bodyPr>
          <a:lstStyle/>
          <a:p>
            <a:pPr marL="0" indent="0">
              <a:buNone/>
            </a:pPr>
            <a:r>
              <a:rPr lang="nl-NL" sz="1400" dirty="0">
                <a:solidFill>
                  <a:srgbClr val="FFFFFF"/>
                </a:solidFill>
              </a:rPr>
              <a:t>Mazelen is een infectieziekte die veroorzaakt wordt door het mazelenvirus. Het wordt overgedragen door besmette druppeltjes vocht die mazelenpatiënten uitademen, niezen of hoesten. </a:t>
            </a:r>
            <a:r>
              <a:rPr lang="nl-NL" sz="1400" b="1" dirty="0">
                <a:solidFill>
                  <a:srgbClr val="FFFFFF"/>
                </a:solidFill>
              </a:rPr>
              <a:t>Zeldzaam</a:t>
            </a:r>
            <a:r>
              <a:rPr lang="nl-NL" sz="1400" dirty="0">
                <a:solidFill>
                  <a:srgbClr val="FFFFFF"/>
                </a:solidFill>
              </a:rPr>
              <a:t> door Rijksvaccinatieprogramma. </a:t>
            </a:r>
          </a:p>
          <a:p>
            <a:pPr>
              <a:buClr>
                <a:schemeClr val="bg1"/>
              </a:buClr>
              <a:buFont typeface="Arial" panose="020B0604020202020204" pitchFamily="34" charset="0"/>
              <a:buChar char="•"/>
            </a:pPr>
            <a:r>
              <a:rPr lang="nl-NL" sz="1400" dirty="0">
                <a:solidFill>
                  <a:srgbClr val="FFFFFF"/>
                </a:solidFill>
              </a:rPr>
              <a:t>De huiduitslag begint achter de oren, </a:t>
            </a:r>
            <a:r>
              <a:rPr lang="nl-NL" sz="1400" dirty="0">
                <a:solidFill>
                  <a:srgbClr val="FFFFFF"/>
                </a:solidFill>
                <a:sym typeface="Wingdings" panose="05000000000000000000" pitchFamily="2" charset="2"/>
              </a:rPr>
              <a:t>daarna romp &amp; ledematen;</a:t>
            </a:r>
          </a:p>
          <a:p>
            <a:pPr>
              <a:buClr>
                <a:schemeClr val="bg1"/>
              </a:buClr>
              <a:buFont typeface="Arial" panose="020B0604020202020204" pitchFamily="34" charset="0"/>
              <a:buChar char="•"/>
            </a:pPr>
            <a:r>
              <a:rPr lang="nl-NL" sz="1400" b="1" dirty="0">
                <a:solidFill>
                  <a:srgbClr val="FFFFFF"/>
                </a:solidFill>
                <a:sym typeface="Wingdings" panose="05000000000000000000" pitchFamily="2" charset="2"/>
              </a:rPr>
              <a:t>Klachten:</a:t>
            </a:r>
            <a:r>
              <a:rPr lang="nl-NL" sz="1400" dirty="0">
                <a:solidFill>
                  <a:srgbClr val="FFFFFF"/>
                </a:solidFill>
                <a:sym typeface="Wingdings" panose="05000000000000000000" pitchFamily="2" charset="2"/>
              </a:rPr>
              <a:t> koorts, hoesten, neusverkoudheid en oogontsteking en soms diarree. Wanneer koorts opkomt, ontstaan witte stippen aan de binnenkant van de wangen.</a:t>
            </a:r>
          </a:p>
          <a:p>
            <a:pPr>
              <a:buClr>
                <a:schemeClr val="bg1"/>
              </a:buClr>
              <a:buFont typeface="Arial" panose="020B0604020202020204" pitchFamily="34" charset="0"/>
              <a:buChar char="•"/>
            </a:pPr>
            <a:r>
              <a:rPr lang="nl-NL" sz="1400" dirty="0">
                <a:solidFill>
                  <a:srgbClr val="FFFFFF"/>
                </a:solidFill>
                <a:sym typeface="Wingdings" panose="05000000000000000000" pitchFamily="2" charset="2"/>
              </a:rPr>
              <a:t>ZEER besmettelijk.</a:t>
            </a:r>
            <a:endParaRPr lang="nl-NL" sz="1400" dirty="0">
              <a:solidFill>
                <a:srgbClr val="FFFFFF"/>
              </a:solidFill>
            </a:endParaRPr>
          </a:p>
          <a:p>
            <a:pPr marL="0" indent="0">
              <a:buNone/>
            </a:pPr>
            <a:endParaRPr lang="nl-NL" sz="1400" dirty="0">
              <a:solidFill>
                <a:srgbClr val="FFFFFF"/>
              </a:solidFill>
            </a:endParaRPr>
          </a:p>
          <a:p>
            <a:pPr marL="0" indent="0">
              <a:buNone/>
            </a:pPr>
            <a:r>
              <a:rPr lang="nl-NL" sz="1400" b="1" dirty="0">
                <a:solidFill>
                  <a:srgbClr val="FFFFFF"/>
                </a:solidFill>
              </a:rPr>
              <a:t>Complicaties</a:t>
            </a:r>
            <a:r>
              <a:rPr lang="nl-NL" sz="1400" dirty="0">
                <a:solidFill>
                  <a:srgbClr val="FFFFFF"/>
                </a:solidFill>
              </a:rPr>
              <a:t> bij mazelen:</a:t>
            </a:r>
          </a:p>
          <a:p>
            <a:pPr>
              <a:buClr>
                <a:schemeClr val="bg1"/>
              </a:buClr>
              <a:buFont typeface="Arial" panose="020B0604020202020204" pitchFamily="34" charset="0"/>
              <a:buChar char="•"/>
            </a:pPr>
            <a:r>
              <a:rPr lang="nl-NL" sz="1400" dirty="0">
                <a:solidFill>
                  <a:srgbClr val="FFFFFF"/>
                </a:solidFill>
              </a:rPr>
              <a:t>Hersenontsteking (meningitis);</a:t>
            </a:r>
          </a:p>
          <a:p>
            <a:pPr>
              <a:buClr>
                <a:schemeClr val="bg1"/>
              </a:buClr>
              <a:buFont typeface="Arial" panose="020B0604020202020204" pitchFamily="34" charset="0"/>
              <a:buChar char="•"/>
            </a:pPr>
            <a:r>
              <a:rPr lang="nl-NL" sz="1400" dirty="0">
                <a:solidFill>
                  <a:srgbClr val="FFFFFF"/>
                </a:solidFill>
              </a:rPr>
              <a:t>Longontsteking (</a:t>
            </a:r>
            <a:r>
              <a:rPr lang="nl-NL" sz="1400" dirty="0" err="1">
                <a:solidFill>
                  <a:srgbClr val="FFFFFF"/>
                </a:solidFill>
              </a:rPr>
              <a:t>pneumonitis</a:t>
            </a:r>
            <a:r>
              <a:rPr lang="nl-NL" sz="1400" dirty="0">
                <a:solidFill>
                  <a:srgbClr val="FFFFFF"/>
                </a:solidFill>
              </a:rPr>
              <a:t>/pneumonie);</a:t>
            </a:r>
          </a:p>
          <a:p>
            <a:pPr>
              <a:buClr>
                <a:schemeClr val="bg1"/>
              </a:buClr>
              <a:buFont typeface="Arial" panose="020B0604020202020204" pitchFamily="34" charset="0"/>
              <a:buChar char="•"/>
            </a:pPr>
            <a:r>
              <a:rPr lang="nl-NL" sz="1400" dirty="0" err="1">
                <a:solidFill>
                  <a:srgbClr val="FFFFFF"/>
                </a:solidFill>
              </a:rPr>
              <a:t>Middenooronsteking</a:t>
            </a:r>
            <a:r>
              <a:rPr lang="nl-NL" sz="1400" dirty="0">
                <a:solidFill>
                  <a:srgbClr val="FFFFFF"/>
                </a:solidFill>
              </a:rPr>
              <a:t>. </a:t>
            </a:r>
          </a:p>
        </p:txBody>
      </p:sp>
      <p:pic>
        <p:nvPicPr>
          <p:cNvPr id="2" name="Picture 4" descr="Mazelen - Huidarts.com">
            <a:extLst>
              <a:ext uri="{FF2B5EF4-FFF2-40B4-BE49-F238E27FC236}">
                <a16:creationId xmlns:a16="http://schemas.microsoft.com/office/drawing/2014/main" id="{10A48E7E-5159-484C-A088-999EAEFBCE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85" b="-1"/>
          <a:stretch/>
        </p:blipFill>
        <p:spPr bwMode="auto">
          <a:xfrm>
            <a:off x="6096000" y="640080"/>
            <a:ext cx="5455921" cy="557784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a:xfrm>
            <a:off x="10837334" y="6470704"/>
            <a:ext cx="973666" cy="274320"/>
          </a:xfrm>
        </p:spPr>
        <p:txBody>
          <a:bodyPr>
            <a:normAutofit/>
          </a:bodyPr>
          <a:lstStyle/>
          <a:p>
            <a:pPr>
              <a:spcAft>
                <a:spcPts val="600"/>
              </a:spcAft>
            </a:pPr>
            <a:fld id="{CBA009E1-54C8-4E42-93A4-82F6E9795970}" type="slidenum">
              <a:rPr lang="nl-NL"/>
              <a:pPr>
                <a:spcAft>
                  <a:spcPts val="600"/>
                </a:spcAft>
              </a:pPr>
              <a:t>6</a:t>
            </a:fld>
            <a:endParaRPr lang="nl-NL"/>
          </a:p>
        </p:txBody>
      </p:sp>
    </p:spTree>
    <p:extLst>
      <p:ext uri="{BB962C8B-B14F-4D97-AF65-F5344CB8AC3E}">
        <p14:creationId xmlns:p14="http://schemas.microsoft.com/office/powerpoint/2010/main" val="1706423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5902061" cy="1499616"/>
          </a:xfrm>
        </p:spPr>
        <p:txBody>
          <a:bodyPr>
            <a:normAutofit/>
          </a:bodyPr>
          <a:lstStyle/>
          <a:p>
            <a:r>
              <a:rPr lang="nl-NL" sz="4100" dirty="0"/>
              <a:t>Rode hond </a:t>
            </a:r>
            <a:br>
              <a:rPr lang="nl-NL" sz="4100" dirty="0"/>
            </a:br>
            <a:r>
              <a:rPr lang="nl-NL" sz="2800" i="1" dirty="0"/>
              <a:t>(rubella) </a:t>
            </a:r>
            <a:endParaRPr lang="nl-NL" sz="4100" i="1" dirty="0"/>
          </a:p>
        </p:txBody>
      </p:sp>
      <p:sp>
        <p:nvSpPr>
          <p:cNvPr id="3" name="Tijdelijke aanduiding voor inhoud 2"/>
          <p:cNvSpPr>
            <a:spLocks noGrp="1"/>
          </p:cNvSpPr>
          <p:nvPr>
            <p:ph idx="1"/>
          </p:nvPr>
        </p:nvSpPr>
        <p:spPr>
          <a:xfrm>
            <a:off x="909828" y="2084832"/>
            <a:ext cx="5902061" cy="3931920"/>
          </a:xfrm>
        </p:spPr>
        <p:txBody>
          <a:bodyPr>
            <a:normAutofit fontScale="92500" lnSpcReduction="20000"/>
          </a:bodyPr>
          <a:lstStyle/>
          <a:p>
            <a:pPr marL="0" indent="0">
              <a:buNone/>
            </a:pPr>
            <a:r>
              <a:rPr lang="nl-NL" sz="2000" dirty="0"/>
              <a:t>Rodehond is een infectieziekte die veroorzaakt wordt door het </a:t>
            </a:r>
            <a:r>
              <a:rPr lang="nl-NL" sz="2000" dirty="0" err="1"/>
              <a:t>rodehondvirus</a:t>
            </a:r>
            <a:r>
              <a:rPr lang="nl-NL" sz="2000" dirty="0"/>
              <a:t>. Het wordt overgedragen door besmette druppeltjes vocht die </a:t>
            </a:r>
            <a:r>
              <a:rPr lang="nl-NL" sz="2000" dirty="0" err="1"/>
              <a:t>rodehondpatiënten</a:t>
            </a:r>
            <a:r>
              <a:rPr lang="nl-NL" sz="2000" dirty="0"/>
              <a:t> uitademen, niezen of hoesten. </a:t>
            </a:r>
          </a:p>
          <a:p>
            <a:pPr marL="0" indent="0">
              <a:buNone/>
            </a:pPr>
            <a:r>
              <a:rPr lang="nl-NL" sz="2000" b="1" dirty="0"/>
              <a:t>Klachten:</a:t>
            </a:r>
          </a:p>
          <a:p>
            <a:pPr>
              <a:buFont typeface="Arial" panose="020B0604020202020204" pitchFamily="34" charset="0"/>
              <a:buChar char="•"/>
            </a:pPr>
            <a:r>
              <a:rPr lang="nl-NL" sz="2000" dirty="0"/>
              <a:t> Rozerode, kleine samenvloeiende vlekjes die beginnen in gezicht en hals, die zich snel uitbreiden naar romp en ledematen;</a:t>
            </a:r>
          </a:p>
          <a:p>
            <a:pPr>
              <a:buFont typeface="Arial" panose="020B0604020202020204" pitchFamily="34" charset="0"/>
              <a:buChar char="•"/>
            </a:pPr>
            <a:r>
              <a:rPr lang="nl-NL" sz="2000" dirty="0"/>
              <a:t> Twee dagen milde koorts, gezwollen klieren in de hals (niet altijd), blosjes op de wangen;</a:t>
            </a:r>
          </a:p>
          <a:p>
            <a:pPr>
              <a:buFont typeface="Arial" panose="020B0604020202020204" pitchFamily="34" charset="0"/>
              <a:buChar char="•"/>
            </a:pPr>
            <a:r>
              <a:rPr lang="nl-NL" sz="2000" dirty="0"/>
              <a:t> Het kind voelt zich niet ziek;</a:t>
            </a:r>
          </a:p>
          <a:p>
            <a:pPr>
              <a:buFont typeface="Arial" panose="020B0604020202020204" pitchFamily="34" charset="0"/>
              <a:buChar char="•"/>
            </a:pPr>
            <a:r>
              <a:rPr lang="nl-NL" sz="2000" dirty="0"/>
              <a:t> Kan ernstige complicaties geven bij zwangere vrouwen voor het ongeboren kind.</a:t>
            </a:r>
          </a:p>
        </p:txBody>
      </p:sp>
      <p:pic>
        <p:nvPicPr>
          <p:cNvPr id="3074" name="Picture 2" descr="Rodehond - Wikipedia">
            <a:extLst>
              <a:ext uri="{FF2B5EF4-FFF2-40B4-BE49-F238E27FC236}">
                <a16:creationId xmlns:a16="http://schemas.microsoft.com/office/drawing/2014/main" id="{C154F616-DF4C-4D30-A2EC-086F7076C04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11407" y="640080"/>
            <a:ext cx="3681374" cy="557784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a:xfrm>
            <a:off x="10837334" y="6470704"/>
            <a:ext cx="973666" cy="274320"/>
          </a:xfrm>
        </p:spPr>
        <p:txBody>
          <a:bodyPr>
            <a:normAutofit/>
          </a:bodyPr>
          <a:lstStyle/>
          <a:p>
            <a:pPr>
              <a:spcAft>
                <a:spcPts val="600"/>
              </a:spcAft>
            </a:pPr>
            <a:fld id="{CBA009E1-54C8-4E42-93A4-82F6E9795970}" type="slidenum">
              <a:rPr lang="nl-NL" smtClean="0"/>
              <a:pPr>
                <a:spcAft>
                  <a:spcPts val="600"/>
                </a:spcAft>
              </a:pPr>
              <a:t>7</a:t>
            </a:fld>
            <a:endParaRPr lang="nl-NL"/>
          </a:p>
        </p:txBody>
      </p:sp>
    </p:spTree>
    <p:extLst>
      <p:ext uri="{BB962C8B-B14F-4D97-AF65-F5344CB8AC3E}">
        <p14:creationId xmlns:p14="http://schemas.microsoft.com/office/powerpoint/2010/main" val="333590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9720072" cy="1499616"/>
          </a:xfrm>
        </p:spPr>
        <p:txBody>
          <a:bodyPr>
            <a:normAutofit/>
          </a:bodyPr>
          <a:lstStyle/>
          <a:p>
            <a:r>
              <a:rPr lang="nl-NL" dirty="0"/>
              <a:t>De vijfde ziekte </a:t>
            </a:r>
            <a:br>
              <a:rPr lang="nl-NL" dirty="0"/>
            </a:br>
            <a:r>
              <a:rPr lang="nl-NL" sz="3600" i="1" dirty="0"/>
              <a:t>(erythema </a:t>
            </a:r>
            <a:r>
              <a:rPr lang="nl-NL" sz="3600" i="1" dirty="0" err="1"/>
              <a:t>infectiosum</a:t>
            </a:r>
            <a:r>
              <a:rPr lang="nl-NL" sz="3600" i="1" dirty="0"/>
              <a:t>)</a:t>
            </a:r>
            <a:endParaRPr lang="nl-NL" i="1" dirty="0"/>
          </a:p>
        </p:txBody>
      </p:sp>
      <p:pic>
        <p:nvPicPr>
          <p:cNvPr id="6" name="Afbeelding 5"/>
          <p:cNvPicPr>
            <a:picLocks noChangeAspect="1"/>
          </p:cNvPicPr>
          <p:nvPr/>
        </p:nvPicPr>
        <p:blipFill>
          <a:blip r:embed="rId2"/>
          <a:stretch>
            <a:fillRect/>
          </a:stretch>
        </p:blipFill>
        <p:spPr>
          <a:xfrm>
            <a:off x="1024127" y="2857957"/>
            <a:ext cx="3615605" cy="2505038"/>
          </a:xfrm>
          <a:prstGeom prst="rect">
            <a:avLst/>
          </a:prstGeom>
        </p:spPr>
      </p:pic>
      <p:sp>
        <p:nvSpPr>
          <p:cNvPr id="3" name="Tijdelijke aanduiding voor inhoud 2"/>
          <p:cNvSpPr>
            <a:spLocks noGrp="1"/>
          </p:cNvSpPr>
          <p:nvPr>
            <p:ph idx="1"/>
          </p:nvPr>
        </p:nvSpPr>
        <p:spPr>
          <a:xfrm>
            <a:off x="5063613" y="2286000"/>
            <a:ext cx="6747387" cy="4023360"/>
          </a:xfrm>
        </p:spPr>
        <p:txBody>
          <a:bodyPr>
            <a:normAutofit fontScale="92500" lnSpcReduction="20000"/>
          </a:bodyPr>
          <a:lstStyle/>
          <a:p>
            <a:pPr>
              <a:buFont typeface="Arial" panose="020B0604020202020204" pitchFamily="34" charset="0"/>
              <a:buChar char="•"/>
            </a:pPr>
            <a:r>
              <a:rPr lang="nl-NL" sz="1800" dirty="0"/>
              <a:t> Virale infectie (</a:t>
            </a:r>
            <a:r>
              <a:rPr lang="nl-NL" sz="1800" dirty="0" err="1"/>
              <a:t>Parvo</a:t>
            </a:r>
            <a:r>
              <a:rPr lang="nl-NL" sz="1800" dirty="0"/>
              <a:t> B19): licht besmettelijk;</a:t>
            </a:r>
          </a:p>
          <a:p>
            <a:pPr>
              <a:buFont typeface="Arial" panose="020B0604020202020204" pitchFamily="34" charset="0"/>
              <a:buChar char="•"/>
            </a:pPr>
            <a:r>
              <a:rPr lang="nl-NL" sz="1800" dirty="0"/>
              <a:t> Geen tot lichte verhoging (tot 38 graden), nauwelijks ziek zijn, soms wel jeuk;</a:t>
            </a:r>
          </a:p>
          <a:p>
            <a:pPr>
              <a:buFont typeface="Arial" panose="020B0604020202020204" pitchFamily="34" charset="0"/>
              <a:buChar char="•"/>
            </a:pPr>
            <a:r>
              <a:rPr lang="nl-NL" sz="1800" dirty="0"/>
              <a:t> Felrode wangen;</a:t>
            </a:r>
          </a:p>
          <a:p>
            <a:pPr>
              <a:buFont typeface="Arial" panose="020B0604020202020204" pitchFamily="34" charset="0"/>
              <a:buChar char="•"/>
            </a:pPr>
            <a:r>
              <a:rPr lang="nl-NL" sz="1800" dirty="0"/>
              <a:t> Grote, licht verheven rode vlekken die met elkaar samenvloeien (eerst gezicht, daarna romp, billen, armen en benen)</a:t>
            </a:r>
          </a:p>
          <a:p>
            <a:pPr>
              <a:buFont typeface="Arial" panose="020B0604020202020204" pitchFamily="34" charset="0"/>
              <a:buChar char="•"/>
            </a:pPr>
            <a:r>
              <a:rPr lang="nl-NL" sz="1800" dirty="0"/>
              <a:t> Komt vooral voor bij kinderen van 4 tot 10 jaar;</a:t>
            </a:r>
          </a:p>
          <a:p>
            <a:pPr>
              <a:buFont typeface="Arial" panose="020B0604020202020204" pitchFamily="34" charset="0"/>
              <a:buChar char="•"/>
            </a:pPr>
            <a:r>
              <a:rPr lang="nl-NL" sz="1800" dirty="0"/>
              <a:t> Gewrichtsklachten vooral bij volwassenen: pijn en stijfheid van handen en voeten en weinig tot geen vlekjes.</a:t>
            </a:r>
          </a:p>
          <a:p>
            <a:pPr>
              <a:buFont typeface="Arial" panose="020B0604020202020204" pitchFamily="34" charset="0"/>
              <a:buChar char="•"/>
            </a:pPr>
            <a:r>
              <a:rPr lang="nl-NL" sz="1800" dirty="0"/>
              <a:t> Besmetting tijdens zwangerschap kan leiden tot miskraam.</a:t>
            </a:r>
          </a:p>
          <a:p>
            <a:pPr marL="0" indent="0">
              <a:buNone/>
            </a:pPr>
            <a:r>
              <a:rPr lang="nl-NL" sz="1800" dirty="0"/>
              <a:t>Duurt paar dagen (maximaal een week). </a:t>
            </a:r>
          </a:p>
          <a:p>
            <a:pPr marL="0" indent="0">
              <a:buNone/>
            </a:pPr>
            <a:r>
              <a:rPr lang="nl-NL" sz="1800" dirty="0"/>
              <a:t>Vlekjes kunnen terugkeren door zonlicht of warm badwater, kou of inspanning.</a:t>
            </a:r>
          </a:p>
          <a:p>
            <a:endParaRPr lang="nl-NL" sz="1200" dirty="0"/>
          </a:p>
        </p:txBody>
      </p:sp>
      <p:sp>
        <p:nvSpPr>
          <p:cNvPr id="5" name="Tijdelijke aanduiding voor dianummer 4"/>
          <p:cNvSpPr>
            <a:spLocks noGrp="1"/>
          </p:cNvSpPr>
          <p:nvPr>
            <p:ph type="sldNum" sz="quarter" idx="12"/>
          </p:nvPr>
        </p:nvSpPr>
        <p:spPr>
          <a:xfrm>
            <a:off x="10837334" y="6470704"/>
            <a:ext cx="973666" cy="274320"/>
          </a:xfrm>
        </p:spPr>
        <p:txBody>
          <a:bodyPr>
            <a:normAutofit/>
          </a:bodyPr>
          <a:lstStyle/>
          <a:p>
            <a:pPr>
              <a:spcAft>
                <a:spcPts val="600"/>
              </a:spcAft>
            </a:pPr>
            <a:fld id="{CBA009E1-54C8-4E42-93A4-82F6E9795970}" type="slidenum">
              <a:rPr lang="nl-NL" smtClean="0"/>
              <a:pPr>
                <a:spcAft>
                  <a:spcPts val="600"/>
                </a:spcAft>
              </a:pPr>
              <a:t>8</a:t>
            </a:fld>
            <a:endParaRPr lang="nl-NL"/>
          </a:p>
        </p:txBody>
      </p:sp>
    </p:spTree>
    <p:extLst>
      <p:ext uri="{BB962C8B-B14F-4D97-AF65-F5344CB8AC3E}">
        <p14:creationId xmlns:p14="http://schemas.microsoft.com/office/powerpoint/2010/main" val="4239297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8BAF8016-E872-40F1-9B94-A35F0A8F2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951016" y="603195"/>
            <a:ext cx="4462231" cy="1382545"/>
          </a:xfrm>
        </p:spPr>
        <p:txBody>
          <a:bodyPr>
            <a:normAutofit/>
          </a:bodyPr>
          <a:lstStyle/>
          <a:p>
            <a:r>
              <a:rPr lang="nl-NL" sz="4400" dirty="0"/>
              <a:t>De zesde ziekte </a:t>
            </a:r>
            <a:br>
              <a:rPr lang="nl-NL" sz="4400" dirty="0"/>
            </a:br>
            <a:r>
              <a:rPr lang="nl-NL" sz="2400" i="1" dirty="0"/>
              <a:t>(</a:t>
            </a:r>
            <a:r>
              <a:rPr lang="nl-NL" sz="2400" i="1" dirty="0" err="1"/>
              <a:t>exanthema</a:t>
            </a:r>
            <a:r>
              <a:rPr lang="nl-NL" sz="2400" i="1" dirty="0"/>
              <a:t> </a:t>
            </a:r>
            <a:r>
              <a:rPr lang="nl-NL" sz="2400" i="1" dirty="0" err="1"/>
              <a:t>subitum</a:t>
            </a:r>
            <a:r>
              <a:rPr lang="nl-NL" sz="2400" i="1" dirty="0"/>
              <a:t>)</a:t>
            </a:r>
            <a:endParaRPr lang="nl-NL" sz="4400" i="1" dirty="0"/>
          </a:p>
        </p:txBody>
      </p:sp>
      <p:cxnSp>
        <p:nvCxnSpPr>
          <p:cNvPr id="137" name="Straight Connector 136">
            <a:extLst>
              <a:ext uri="{FF2B5EF4-FFF2-40B4-BE49-F238E27FC236}">
                <a16:creationId xmlns:a16="http://schemas.microsoft.com/office/drawing/2014/main" id="{16ADB3BB-B0A2-42C1-8E1C-C02BA2A384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1024129" y="2286000"/>
            <a:ext cx="4389120" cy="3931920"/>
          </a:xfrm>
        </p:spPr>
        <p:txBody>
          <a:bodyPr>
            <a:normAutofit/>
          </a:bodyPr>
          <a:lstStyle/>
          <a:p>
            <a:pPr>
              <a:buFont typeface="Arial" panose="020B0604020202020204" pitchFamily="34" charset="0"/>
              <a:buChar char="•"/>
            </a:pPr>
            <a:r>
              <a:rPr lang="nl-NL" sz="1500" dirty="0"/>
              <a:t> Virale infectie (herpesvirus type 6);</a:t>
            </a:r>
          </a:p>
          <a:p>
            <a:pPr>
              <a:buFont typeface="Arial" panose="020B0604020202020204" pitchFamily="34" charset="0"/>
              <a:buChar char="•"/>
            </a:pPr>
            <a:r>
              <a:rPr lang="nl-NL" sz="1500" dirty="0"/>
              <a:t> Komt voor bij baby’s tussen 6 maanden en ongeveer 2,5 jaar, soms ook bij volwassenen;</a:t>
            </a:r>
          </a:p>
          <a:p>
            <a:pPr>
              <a:buFont typeface="Arial" panose="020B0604020202020204" pitchFamily="34" charset="0"/>
              <a:buChar char="•"/>
            </a:pPr>
            <a:r>
              <a:rPr lang="nl-NL" sz="1500" dirty="0"/>
              <a:t> Fijne vlekjes, niet samenvloeiend, iets verheven vlekjes op de nek, romp &amp; ledematen: deze treden plotsklaps op nadat de lichaamstemperatuur (na 3 – 5 dagen) gedaald is.</a:t>
            </a:r>
          </a:p>
          <a:p>
            <a:pPr>
              <a:buFont typeface="Arial" panose="020B0604020202020204" pitchFamily="34" charset="0"/>
              <a:buChar char="•"/>
            </a:pPr>
            <a:r>
              <a:rPr lang="nl-NL" sz="1500" dirty="0"/>
              <a:t> Soms opgezette klieren in de hals en achter de oren.</a:t>
            </a:r>
          </a:p>
          <a:p>
            <a:pPr marL="0" indent="0">
              <a:buNone/>
            </a:pPr>
            <a:r>
              <a:rPr lang="nl-NL" sz="1500" b="1" dirty="0"/>
              <a:t>Algemene verschijnselen:</a:t>
            </a:r>
          </a:p>
          <a:p>
            <a:pPr>
              <a:buFont typeface="Arial" panose="020B0604020202020204" pitchFamily="34" charset="0"/>
              <a:buChar char="•"/>
            </a:pPr>
            <a:r>
              <a:rPr lang="nl-NL" sz="1500" dirty="0"/>
              <a:t> Hoge koorts (39 – 40,5), hangerig, lichtrode vlekjes.</a:t>
            </a:r>
          </a:p>
          <a:p>
            <a:pPr marL="0" indent="0">
              <a:buNone/>
            </a:pPr>
            <a:r>
              <a:rPr lang="nl-NL" sz="1500" dirty="0"/>
              <a:t>Antivirale therapie alleen bij patiënten met verminderde weerstand.</a:t>
            </a:r>
          </a:p>
        </p:txBody>
      </p:sp>
      <p:pic>
        <p:nvPicPr>
          <p:cNvPr id="4098" name="Picture 2" descr="huiduitslag bij de kinderziekte zesde ziekte">
            <a:extLst>
              <a:ext uri="{FF2B5EF4-FFF2-40B4-BE49-F238E27FC236}">
                <a16:creationId xmlns:a16="http://schemas.microsoft.com/office/drawing/2014/main" id="{F5DE479C-24E6-477E-9273-26EBE2F5EB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48" r="36838"/>
          <a:stretch/>
        </p:blipFill>
        <p:spPr bwMode="auto">
          <a:xfrm>
            <a:off x="7056116" y="960120"/>
            <a:ext cx="4175762" cy="4940852"/>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a:xfrm>
            <a:off x="10837334" y="6470704"/>
            <a:ext cx="973666" cy="274320"/>
          </a:xfrm>
        </p:spPr>
        <p:txBody>
          <a:bodyPr>
            <a:normAutofit/>
          </a:bodyPr>
          <a:lstStyle/>
          <a:p>
            <a:pPr>
              <a:spcAft>
                <a:spcPts val="600"/>
              </a:spcAft>
            </a:pPr>
            <a:fld id="{CBA009E1-54C8-4E42-93A4-82F6E9795970}" type="slidenum">
              <a:rPr lang="nl-NL" smtClean="0"/>
              <a:pPr>
                <a:spcAft>
                  <a:spcPts val="600"/>
                </a:spcAft>
              </a:pPr>
              <a:t>9</a:t>
            </a:fld>
            <a:endParaRPr lang="nl-NL"/>
          </a:p>
        </p:txBody>
      </p:sp>
    </p:spTree>
    <p:extLst>
      <p:ext uri="{BB962C8B-B14F-4D97-AF65-F5344CB8AC3E}">
        <p14:creationId xmlns:p14="http://schemas.microsoft.com/office/powerpoint/2010/main" val="6317001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Blauw">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1107</TotalTime>
  <Words>961</Words>
  <Application>Microsoft Office PowerPoint</Application>
  <PresentationFormat>Breedbeeld</PresentationFormat>
  <Paragraphs>124</Paragraphs>
  <Slides>14</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Arial</vt:lpstr>
      <vt:lpstr>Calibri</vt:lpstr>
      <vt:lpstr>Calibri Light</vt:lpstr>
      <vt:lpstr>Tw Cen MT</vt:lpstr>
      <vt:lpstr>Wingdings 3</vt:lpstr>
      <vt:lpstr>Integraal</vt:lpstr>
      <vt:lpstr>Kinderziekten Rijksvaccinatieprogramma</vt:lpstr>
      <vt:lpstr>Kinderziekten</vt:lpstr>
      <vt:lpstr>Bekende kinderziekten </vt:lpstr>
      <vt:lpstr>Waterpokken (varicella)</vt:lpstr>
      <vt:lpstr>DE BOF</vt:lpstr>
      <vt:lpstr>MAZELEN (Morbilli)</vt:lpstr>
      <vt:lpstr>Rode hond  (rubella) </vt:lpstr>
      <vt:lpstr>De vijfde ziekte  (erythema infectiosum)</vt:lpstr>
      <vt:lpstr>De zesde ziekte  (exanthema subitum)</vt:lpstr>
      <vt:lpstr>Roodvonk  (scarlatina)</vt:lpstr>
      <vt:lpstr>Rijksvaccinatieprogramma (basis)</vt:lpstr>
      <vt:lpstr>Bijwerkingen</vt:lpstr>
      <vt:lpstr>HIB</vt:lpstr>
      <vt:lpstr>Invulschema kinderziekten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Kinderziekten Rijksvaccinatieprogramma</dc:title>
  <dc:creator>Hanneke van Tuinen</dc:creator>
  <cp:lastModifiedBy>Hanneke van Tuinen</cp:lastModifiedBy>
  <cp:revision>5</cp:revision>
  <dcterms:created xsi:type="dcterms:W3CDTF">2020-10-04T13:18:11Z</dcterms:created>
  <dcterms:modified xsi:type="dcterms:W3CDTF">2020-10-05T07:52:36Z</dcterms:modified>
</cp:coreProperties>
</file>